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77"/>
  </p:notesMasterIdLst>
  <p:sldIdLst>
    <p:sldId id="407" r:id="rId2"/>
    <p:sldId id="375" r:id="rId3"/>
    <p:sldId id="257" r:id="rId4"/>
    <p:sldId id="424" r:id="rId5"/>
    <p:sldId id="258" r:id="rId6"/>
    <p:sldId id="388" r:id="rId7"/>
    <p:sldId id="265" r:id="rId8"/>
    <p:sldId id="274" r:id="rId9"/>
    <p:sldId id="276" r:id="rId10"/>
    <p:sldId id="278" r:id="rId11"/>
    <p:sldId id="410" r:id="rId12"/>
    <p:sldId id="433" r:id="rId13"/>
    <p:sldId id="280" r:id="rId14"/>
    <p:sldId id="420" r:id="rId15"/>
    <p:sldId id="411" r:id="rId16"/>
    <p:sldId id="277" r:id="rId17"/>
    <p:sldId id="428" r:id="rId18"/>
    <p:sldId id="432" r:id="rId19"/>
    <p:sldId id="426" r:id="rId20"/>
    <p:sldId id="429" r:id="rId21"/>
    <p:sldId id="412" r:id="rId22"/>
    <p:sldId id="416" r:id="rId23"/>
    <p:sldId id="414" r:id="rId24"/>
    <p:sldId id="415" r:id="rId25"/>
    <p:sldId id="422" r:id="rId26"/>
    <p:sldId id="293" r:id="rId27"/>
    <p:sldId id="346" r:id="rId28"/>
    <p:sldId id="390" r:id="rId29"/>
    <p:sldId id="291" r:id="rId30"/>
    <p:sldId id="304" r:id="rId31"/>
    <p:sldId id="296" r:id="rId32"/>
    <p:sldId id="418" r:id="rId33"/>
    <p:sldId id="285" r:id="rId34"/>
    <p:sldId id="287" r:id="rId35"/>
    <p:sldId id="290" r:id="rId36"/>
    <p:sldId id="298" r:id="rId37"/>
    <p:sldId id="380" r:id="rId38"/>
    <p:sldId id="288" r:id="rId39"/>
    <p:sldId id="305" r:id="rId40"/>
    <p:sldId id="308" r:id="rId41"/>
    <p:sldId id="306" r:id="rId42"/>
    <p:sldId id="404" r:id="rId43"/>
    <p:sldId id="309" r:id="rId44"/>
    <p:sldId id="310" r:id="rId45"/>
    <p:sldId id="312" r:id="rId46"/>
    <p:sldId id="313" r:id="rId47"/>
    <p:sldId id="314" r:id="rId48"/>
    <p:sldId id="318" r:id="rId49"/>
    <p:sldId id="326" r:id="rId50"/>
    <p:sldId id="316" r:id="rId51"/>
    <p:sldId id="317" r:id="rId52"/>
    <p:sldId id="321" r:id="rId53"/>
    <p:sldId id="322" r:id="rId54"/>
    <p:sldId id="325" r:id="rId55"/>
    <p:sldId id="327" r:id="rId56"/>
    <p:sldId id="323" r:id="rId57"/>
    <p:sldId id="423" r:id="rId58"/>
    <p:sldId id="328" r:id="rId59"/>
    <p:sldId id="331" r:id="rId60"/>
    <p:sldId id="381" r:id="rId61"/>
    <p:sldId id="297" r:id="rId62"/>
    <p:sldId id="343" r:id="rId63"/>
    <p:sldId id="386" r:id="rId64"/>
    <p:sldId id="384" r:id="rId65"/>
    <p:sldId id="333" r:id="rId66"/>
    <p:sldId id="334" r:id="rId67"/>
    <p:sldId id="335" r:id="rId68"/>
    <p:sldId id="336" r:id="rId69"/>
    <p:sldId id="337" r:id="rId70"/>
    <p:sldId id="338" r:id="rId71"/>
    <p:sldId id="283" r:id="rId72"/>
    <p:sldId id="339" r:id="rId73"/>
    <p:sldId id="435" r:id="rId74"/>
    <p:sldId id="419" r:id="rId75"/>
    <p:sldId id="342" r:id="rId7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1724" autoAdjust="0"/>
  </p:normalViewPr>
  <p:slideViewPr>
    <p:cSldViewPr>
      <p:cViewPr varScale="1">
        <p:scale>
          <a:sx n="104" d="100"/>
          <a:sy n="104" d="100"/>
        </p:scale>
        <p:origin x="1860" y="96"/>
      </p:cViewPr>
      <p:guideLst>
        <p:guide orient="horz" pos="2160"/>
        <p:guide pos="2880"/>
      </p:guideLst>
    </p:cSldViewPr>
  </p:slideViewPr>
  <p:outlineViewPr>
    <p:cViewPr>
      <p:scale>
        <a:sx n="33" d="100"/>
        <a:sy n="33" d="100"/>
      </p:scale>
      <p:origin x="0" y="1037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6F7F87-451F-4AFF-A729-FE5B45FDDF99}" type="datetimeFigureOut">
              <a:rPr lang="fr-FR" smtClean="0"/>
              <a:pPr/>
              <a:t>29/04/2026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E682AF-F645-4D7E-9122-4BE0464F0FF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solidFill>
            <a:srgbClr val="4F81BD"/>
          </a:solidFill>
          <a:ln w="25402">
            <a:solidFill>
              <a:srgbClr val="385D8A"/>
            </a:solidFill>
            <a:prstDash val="solid"/>
          </a:ln>
        </p:spPr>
      </p:sp>
      <p:sp>
        <p:nvSpPr>
          <p:cNvPr id="3" name="Espace réservé des commentaires 2"/>
          <p:cNvSpPr txBox="1">
            <a:spLocks noGrp="1"/>
          </p:cNvSpPr>
          <p:nvPr>
            <p:ph type="body" sz="quarter"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CE682AF-F645-4D7E-9122-4BE0464F0FFB}" type="slidenum">
              <a:rPr lang="fr-FR" smtClean="0"/>
              <a:pPr/>
              <a:t>7</a:t>
            </a:fld>
            <a:endParaRPr lang="fr-FR"/>
          </a:p>
        </p:txBody>
      </p:sp>
    </p:spTree>
    <p:extLst>
      <p:ext uri="{BB962C8B-B14F-4D97-AF65-F5344CB8AC3E}">
        <p14:creationId xmlns:p14="http://schemas.microsoft.com/office/powerpoint/2010/main" val="999645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432560" y="359898"/>
            <a:ext cx="7406640" cy="1472184"/>
          </a:xfrm>
        </p:spPr>
        <p:txBody>
          <a:bodyPr anchor="b"/>
          <a:lstStyle>
            <a:lvl1pPr algn="l">
              <a:defRPr/>
            </a:lvl1pPr>
            <a:extLst/>
          </a:lstStyle>
          <a:p>
            <a:r>
              <a:rPr kumimoji="0" lang="fr-FR"/>
              <a:t>Cliquez pour modifier le style du titre</a:t>
            </a:r>
            <a:endParaRPr kumimoji="0"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Cliquez pour modifier le style des sous-titres du masque</a:t>
            </a:r>
            <a:endParaRPr kumimoji="0" lang="en-US"/>
          </a:p>
        </p:txBody>
      </p:sp>
      <p:sp>
        <p:nvSpPr>
          <p:cNvPr id="7" name="Espace réservé de la date 6"/>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20" name="Espace réservé du pied de page 19"/>
          <p:cNvSpPr>
            <a:spLocks noGrp="1"/>
          </p:cNvSpPr>
          <p:nvPr>
            <p:ph type="ftr" sz="quarter" idx="11"/>
          </p:nvPr>
        </p:nvSpPr>
        <p:spPr/>
        <p:txBody>
          <a:bodyPr/>
          <a:lstStyle/>
          <a:p>
            <a:endParaRPr lang="fr-FR"/>
          </a:p>
        </p:txBody>
      </p:sp>
      <p:sp>
        <p:nvSpPr>
          <p:cNvPr id="10" name="Espace réservé du numéro de diapositive 9"/>
          <p:cNvSpPr>
            <a:spLocks noGrp="1"/>
          </p:cNvSpPr>
          <p:nvPr>
            <p:ph type="sldNum" sz="quarter" idx="12"/>
          </p:nvPr>
        </p:nvSpPr>
        <p:spPr/>
        <p:txBody>
          <a:bodyPr/>
          <a:lstStyle/>
          <a:p>
            <a:fld id="{698232E4-33BC-480E-B85A-66BC2A2301B9}" type="slidenum">
              <a:rPr lang="fr-FR" smtClean="0"/>
              <a:pPr/>
              <a:t>‹N°›</a:t>
            </a:fld>
            <a:endParaRPr lang="fr-FR"/>
          </a:p>
        </p:txBody>
      </p:sp>
      <p:sp>
        <p:nvSpPr>
          <p:cNvPr id="8"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98232E4-33BC-480E-B85A-66BC2A2301B9}" type="slidenum">
              <a:rPr lang="fr-FR" smtClean="0"/>
              <a:pPr/>
              <a:t>‹N°›</a:t>
            </a:fld>
            <a:endParaRPr lang="fr-F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98232E4-33BC-480E-B85A-66BC2A2301B9}" type="slidenum">
              <a:rPr lang="fr-FR" smtClean="0"/>
              <a:pPr/>
              <a:t>‹N°›</a:t>
            </a:fld>
            <a:endParaRPr lang="fr-F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98232E4-33BC-480E-B85A-66BC2A2301B9}" type="slidenum">
              <a:rPr lang="fr-FR" smtClean="0"/>
              <a:pPr/>
              <a:t>‹N°›</a:t>
            </a:fld>
            <a:endParaRPr lang="fr-FR"/>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98232E4-33BC-480E-B85A-66BC2A2301B9}" type="slidenum">
              <a:rPr lang="fr-FR" smtClean="0"/>
              <a:pPr/>
              <a:t>‹N°›</a:t>
            </a:fld>
            <a:endParaRPr lang="fr-FR"/>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nchor="ct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98232E4-33BC-480E-B85A-66BC2A2301B9}" type="slidenum">
              <a:rPr lang="fr-FR" smtClean="0"/>
              <a:pPr/>
              <a:t>‹N°›</a:t>
            </a:fld>
            <a:endParaRPr lang="fr-FR"/>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Espace réservé de la date 1"/>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98232E4-33BC-480E-B85A-66BC2A2301B9}" type="slidenum">
              <a:rPr lang="fr-FR" smtClean="0"/>
              <a:pPr/>
              <a:t>‹N°›</a:t>
            </a:fld>
            <a:endParaRPr lang="fr-F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fr-FR"/>
              <a:t>Cliquez pour modifier le style du titre</a:t>
            </a:r>
            <a:endParaRPr kumimoji="0"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98232E4-33BC-480E-B85A-66BC2A2301B9}" type="slidenum">
              <a:rPr lang="fr-FR" smtClean="0"/>
              <a:pPr/>
              <a:t>‹N°›</a:t>
            </a:fld>
            <a:endParaRPr lang="fr-FR"/>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98232E4-33BC-480E-B85A-66BC2A2301B9}" type="slidenum">
              <a:rPr lang="fr-FR" smtClean="0"/>
              <a:pPr/>
              <a:t>‹N°›</a:t>
            </a:fld>
            <a:endParaRPr lang="fr-F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a:t>Cliquez sur l'icône pour ajouter une image</a:t>
            </a:r>
            <a:endParaRPr kumimoji="0" lang="en-US" dirty="0"/>
          </a:p>
        </p:txBody>
      </p:sp>
      <p:sp>
        <p:nvSpPr>
          <p:cNvPr id="9" name="Organigramme : Processu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Organigramme : Processu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a:t>Cliquez pour modifier les styles du texte du masque</a:t>
            </a:r>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98232E4-33BC-480E-B85A-66BC2A2301B9}" type="slidenum">
              <a:rPr lang="fr-FR" smtClean="0"/>
              <a:pPr/>
              <a:t>‹N°›</a:t>
            </a:fld>
            <a:endParaRPr lang="fr-FR"/>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B42BA920-0B00-4C2B-BFF9-41F64862DA87}" type="datetimeFigureOut">
              <a:rPr lang="fr-FR" smtClean="0"/>
              <a:pPr/>
              <a:t>29/04/2026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98232E4-33BC-480E-B85A-66BC2A2301B9}" type="slidenum">
              <a:rPr lang="fr-FR" smtClean="0"/>
              <a:pPr/>
              <a:t>‹N°›</a:t>
            </a:fld>
            <a:endParaRPr lang="fr-FR"/>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Espace réservé du titre 4"/>
          <p:cNvSpPr>
            <a:spLocks noGrp="1"/>
          </p:cNvSpPr>
          <p:nvPr>
            <p:ph type="title"/>
          </p:nvPr>
        </p:nvSpPr>
        <p:spPr>
          <a:xfrm>
            <a:off x="1435608" y="274638"/>
            <a:ext cx="7498080" cy="1143000"/>
          </a:xfrm>
          <a:prstGeom prst="rect">
            <a:avLst/>
          </a:prstGeom>
        </p:spPr>
        <p:txBody>
          <a:bodyPr anchor="ctr">
            <a:normAutofit/>
          </a:bodyPr>
          <a:lstStyle/>
          <a:p>
            <a:r>
              <a:rPr kumimoji="0" lang="fr-FR"/>
              <a:t>Cliquez pour modifier le style du titre</a:t>
            </a:r>
            <a:endParaRPr kumimoji="0" lang="en-US"/>
          </a:p>
        </p:txBody>
      </p:sp>
      <p:sp>
        <p:nvSpPr>
          <p:cNvPr id="9" name="Espace réservé du texte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2BA920-0B00-4C2B-BFF9-41F64862DA87}" type="datetimeFigureOut">
              <a:rPr lang="fr-FR" smtClean="0"/>
              <a:pPr/>
              <a:t>29/04/2026</a:t>
            </a:fld>
            <a:endParaRPr lang="fr-FR"/>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fr-FR"/>
          </a:p>
        </p:txBody>
      </p:sp>
      <p:sp>
        <p:nvSpPr>
          <p:cNvPr id="22" name="Espace réservé du numéro de diapositive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98232E4-33BC-480E-B85A-66BC2A2301B9}" type="slidenum">
              <a:rPr lang="fr-FR" smtClean="0"/>
              <a:pPr/>
              <a:t>‹N°›</a:t>
            </a:fld>
            <a:endParaRPr lang="fr-F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wipe dir="r"/>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jpeg"/></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fr.wikipedia.org/wiki/5_juin"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1.jpeg"/><Relationship Id="rId2"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0.jpeg"/></Relationships>
</file>

<file path=ppt/slides/_rels/slide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gif"/><Relationship Id="rId4" Type="http://schemas.openxmlformats.org/officeDocument/2006/relationships/image" Target="../media/image83.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7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84.gif"/><Relationship Id="rId1" Type="http://schemas.openxmlformats.org/officeDocument/2006/relationships/slideLayout" Target="../slideLayouts/slideLayout2.xml"/><Relationship Id="rId4"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idx="4294967295"/>
          </p:nvPr>
        </p:nvSpPr>
        <p:spPr>
          <a:xfrm>
            <a:off x="1547664" y="287230"/>
            <a:ext cx="7498080" cy="696502"/>
          </a:xfrm>
        </p:spPr>
        <p:txBody>
          <a:bodyPr lIns="80165" tIns="40083" rIns="80165" bIns="40083">
            <a:spAutoFit/>
          </a:bodyPr>
          <a:lstStyle/>
          <a:p>
            <a:pPr lvl="0" algn="ctr">
              <a:buNone/>
            </a:pPr>
            <a:r>
              <a:rPr lang="fr-FR" sz="4000" dirty="0"/>
              <a:t>« </a:t>
            </a:r>
            <a:r>
              <a:rPr lang="fr-FR" sz="4000" i="1" dirty="0"/>
              <a:t>L’ombre des doutes</a:t>
            </a:r>
            <a:r>
              <a:rPr lang="fr-FR" sz="2800" dirty="0"/>
              <a:t>. »</a:t>
            </a:r>
          </a:p>
        </p:txBody>
      </p:sp>
      <p:sp>
        <p:nvSpPr>
          <p:cNvPr id="4" name="Espace réservé du texte 3"/>
          <p:cNvSpPr txBox="1">
            <a:spLocks noGrp="1"/>
          </p:cNvSpPr>
          <p:nvPr>
            <p:ph type="body" idx="4294967295"/>
          </p:nvPr>
        </p:nvSpPr>
        <p:spPr>
          <a:xfrm>
            <a:off x="1435608" y="1445646"/>
            <a:ext cx="7498080" cy="4822134"/>
          </a:xfrm>
        </p:spPr>
        <p:txBody>
          <a:bodyPr lIns="80165" tIns="40083" rIns="80165" bIns="40083">
            <a:normAutofit fontScale="92500" lnSpcReduction="20000"/>
          </a:bodyPr>
          <a:lstStyle/>
          <a:p>
            <a:pPr marL="82296" lvl="0" indent="0" algn="ctr">
              <a:buNone/>
            </a:pPr>
            <a:r>
              <a:rPr lang="fr-FR" sz="2500" b="1" dirty="0"/>
              <a:t> Napoléon </a:t>
            </a:r>
          </a:p>
          <a:p>
            <a:pPr marL="82296" lvl="0" indent="0" algn="ctr">
              <a:buNone/>
            </a:pPr>
            <a:r>
              <a:rPr lang="fr-FR" sz="2500" b="1" dirty="0"/>
              <a:t>Était -t-il breton…</a:t>
            </a:r>
          </a:p>
          <a:p>
            <a:pPr marL="82296" lvl="0" indent="0" algn="ctr">
              <a:buNone/>
            </a:pPr>
            <a:r>
              <a:rPr lang="fr-FR" sz="2500" b="1" dirty="0"/>
              <a:t>Le fils  du rennais</a:t>
            </a:r>
          </a:p>
          <a:p>
            <a:pPr marL="82296" lvl="0" indent="0" algn="ctr">
              <a:buNone/>
            </a:pPr>
            <a:endParaRPr lang="fr-FR" sz="2500" b="1" dirty="0"/>
          </a:p>
          <a:p>
            <a:pPr marL="82296" lvl="0" indent="0" algn="ctr">
              <a:buNone/>
            </a:pPr>
            <a:r>
              <a:rPr lang="fr-FR" sz="2500" b="1" dirty="0"/>
              <a:t>Louis MARBEUF</a:t>
            </a:r>
          </a:p>
          <a:p>
            <a:pPr marL="82296" lvl="0" indent="0" algn="ctr">
              <a:buNone/>
            </a:pPr>
            <a:r>
              <a:rPr lang="fr-FR" sz="2500" b="1" dirty="0"/>
              <a:t> </a:t>
            </a:r>
          </a:p>
          <a:p>
            <a:pPr marL="82296" lvl="0" indent="0" algn="ctr">
              <a:buNone/>
            </a:pPr>
            <a:endParaRPr lang="fr-FR" sz="2500" b="1" dirty="0"/>
          </a:p>
          <a:p>
            <a:pPr marL="82296" lvl="0" indent="0" algn="ctr">
              <a:buNone/>
            </a:pPr>
            <a:endParaRPr lang="fr-FR" sz="2500" b="1" dirty="0"/>
          </a:p>
          <a:p>
            <a:pPr marL="82296" lvl="0" indent="0" algn="ctr">
              <a:buNone/>
            </a:pPr>
            <a:r>
              <a:rPr lang="fr-FR" sz="2400" b="1" dirty="0"/>
              <a:t>Présentation</a:t>
            </a:r>
          </a:p>
          <a:p>
            <a:pPr marL="82296" lvl="0" indent="0" algn="ctr">
              <a:buNone/>
            </a:pPr>
            <a:endParaRPr lang="fr-FR" sz="1800" b="1" dirty="0"/>
          </a:p>
          <a:p>
            <a:pPr lvl="0" algn="ctr">
              <a:buNone/>
            </a:pPr>
            <a:r>
              <a:rPr lang="fr-FR" sz="1800" b="1" dirty="0"/>
              <a:t>Yannig LESCOP-Ann Eskob</a:t>
            </a:r>
          </a:p>
          <a:p>
            <a:pPr lvl="0" algn="ctr">
              <a:buNone/>
            </a:pPr>
            <a:endParaRPr lang="fr-FR" sz="1800" b="1" dirty="0"/>
          </a:p>
          <a:p>
            <a:pPr lvl="0" algn="ctr">
              <a:buNone/>
            </a:pPr>
            <a:r>
              <a:rPr lang="fr-FR" sz="1800" b="1" dirty="0"/>
              <a:t>Membre de la Commission Histoire et Politique</a:t>
            </a:r>
          </a:p>
          <a:p>
            <a:pPr lvl="0" algn="ctr">
              <a:buNone/>
            </a:pPr>
            <a:r>
              <a:rPr lang="fr-FR" sz="1800" b="1" dirty="0"/>
              <a:t>À l’Université du Temps Libre de RENNES</a:t>
            </a:r>
          </a:p>
        </p:txBody>
      </p:sp>
      <p:pic>
        <p:nvPicPr>
          <p:cNvPr id="3" name="Image 2">
            <a:extLst>
              <a:ext uri="{FF2B5EF4-FFF2-40B4-BE49-F238E27FC236}">
                <a16:creationId xmlns:a16="http://schemas.microsoft.com/office/drawing/2014/main" id="{9BB5386F-324F-3AD3-3360-F88F8754B0E2}"/>
              </a:ext>
            </a:extLst>
          </p:cNvPr>
          <p:cNvPicPr>
            <a:picLocks noChangeAspect="1"/>
          </p:cNvPicPr>
          <p:nvPr/>
        </p:nvPicPr>
        <p:blipFill>
          <a:blip r:embed="rId3"/>
          <a:stretch>
            <a:fillRect/>
          </a:stretch>
        </p:blipFill>
        <p:spPr>
          <a:xfrm>
            <a:off x="1798650" y="1533213"/>
            <a:ext cx="1866228" cy="2513609"/>
          </a:xfrm>
          <a:prstGeom prst="rect">
            <a:avLst/>
          </a:prstGeom>
        </p:spPr>
      </p:pic>
      <p:pic>
        <p:nvPicPr>
          <p:cNvPr id="6" name="Image 5">
            <a:extLst>
              <a:ext uri="{FF2B5EF4-FFF2-40B4-BE49-F238E27FC236}">
                <a16:creationId xmlns:a16="http://schemas.microsoft.com/office/drawing/2014/main" id="{0753438B-64A1-AC8B-F8A9-9D8419F3E292}"/>
              </a:ext>
            </a:extLst>
          </p:cNvPr>
          <p:cNvPicPr>
            <a:picLocks noChangeAspect="1"/>
          </p:cNvPicPr>
          <p:nvPr/>
        </p:nvPicPr>
        <p:blipFill>
          <a:blip r:embed="rId4"/>
          <a:stretch>
            <a:fillRect/>
          </a:stretch>
        </p:blipFill>
        <p:spPr>
          <a:xfrm>
            <a:off x="7020271" y="1628801"/>
            <a:ext cx="1666505" cy="2160240"/>
          </a:xfrm>
          <a:prstGeom prst="rect">
            <a:avLst/>
          </a:prstGeom>
        </p:spPr>
      </p:pic>
      <p:sp>
        <p:nvSpPr>
          <p:cNvPr id="7" name="ZoneTexte 6">
            <a:extLst>
              <a:ext uri="{FF2B5EF4-FFF2-40B4-BE49-F238E27FC236}">
                <a16:creationId xmlns:a16="http://schemas.microsoft.com/office/drawing/2014/main" id="{701C3830-87FA-4727-C120-182C6C304E3F}"/>
              </a:ext>
            </a:extLst>
          </p:cNvPr>
          <p:cNvSpPr txBox="1"/>
          <p:nvPr/>
        </p:nvSpPr>
        <p:spPr>
          <a:xfrm flipH="1">
            <a:off x="2164442" y="836711"/>
            <a:ext cx="607357" cy="369332"/>
          </a:xfrm>
          <a:prstGeom prst="rect">
            <a:avLst/>
          </a:prstGeom>
          <a:noFill/>
        </p:spPr>
        <p:txBody>
          <a:bodyPr wrap="square" rtlCol="0">
            <a:spAutoFit/>
          </a:bodyPr>
          <a:lstStyle/>
          <a:p>
            <a:pPr algn="ctr"/>
            <a:r>
              <a:rPr lang="fr-FR" dirty="0">
                <a:solidFill>
                  <a:schemeClr val="bg1"/>
                </a:solidFill>
              </a:rPr>
              <a:t>?</a:t>
            </a:r>
          </a:p>
        </p:txBody>
      </p:sp>
      <p:sp>
        <p:nvSpPr>
          <p:cNvPr id="9" name="ZoneTexte 8">
            <a:extLst>
              <a:ext uri="{FF2B5EF4-FFF2-40B4-BE49-F238E27FC236}">
                <a16:creationId xmlns:a16="http://schemas.microsoft.com/office/drawing/2014/main" id="{222E7594-425A-380B-6340-C97928600628}"/>
              </a:ext>
            </a:extLst>
          </p:cNvPr>
          <p:cNvSpPr txBox="1"/>
          <p:nvPr/>
        </p:nvSpPr>
        <p:spPr>
          <a:xfrm>
            <a:off x="2396287" y="3075228"/>
            <a:ext cx="4572000" cy="369332"/>
          </a:xfrm>
          <a:prstGeom prst="rect">
            <a:avLst/>
          </a:prstGeom>
          <a:noFill/>
        </p:spPr>
        <p:txBody>
          <a:bodyPr wrap="square">
            <a:spAutoFit/>
          </a:bodyPr>
          <a:lstStyle/>
          <a:p>
            <a:r>
              <a:rPr lang="fr-FR" dirty="0"/>
              <a:t>?</a:t>
            </a:r>
          </a:p>
        </p:txBody>
      </p:sp>
      <p:sp>
        <p:nvSpPr>
          <p:cNvPr id="12" name="ZoneTexte 11">
            <a:extLst>
              <a:ext uri="{FF2B5EF4-FFF2-40B4-BE49-F238E27FC236}">
                <a16:creationId xmlns:a16="http://schemas.microsoft.com/office/drawing/2014/main" id="{F9E12400-1415-AB39-EF9C-976E3C418EDA}"/>
              </a:ext>
            </a:extLst>
          </p:cNvPr>
          <p:cNvSpPr txBox="1"/>
          <p:nvPr/>
        </p:nvSpPr>
        <p:spPr>
          <a:xfrm>
            <a:off x="5080680" y="3210163"/>
            <a:ext cx="432048" cy="923330"/>
          </a:xfrm>
          <a:prstGeom prst="rect">
            <a:avLst/>
          </a:prstGeom>
          <a:noFill/>
        </p:spPr>
        <p:txBody>
          <a:bodyPr wrap="square" rtlCol="0">
            <a:spAutoFit/>
          </a:bodyPr>
          <a:lstStyle/>
          <a:p>
            <a:pPr algn="ctr"/>
            <a:r>
              <a:rPr lang="fr-FR" sz="5400" dirty="0"/>
              <a:t>?</a:t>
            </a:r>
          </a:p>
        </p:txBody>
      </p:sp>
      <p:pic>
        <p:nvPicPr>
          <p:cNvPr id="8" name="Image 7">
            <a:extLst>
              <a:ext uri="{FF2B5EF4-FFF2-40B4-BE49-F238E27FC236}">
                <a16:creationId xmlns:a16="http://schemas.microsoft.com/office/drawing/2014/main" id="{F3DA753B-ABDF-7E29-176B-4D217420A02A}"/>
              </a:ext>
            </a:extLst>
          </p:cNvPr>
          <p:cNvPicPr>
            <a:picLocks noChangeAspect="1"/>
          </p:cNvPicPr>
          <p:nvPr/>
        </p:nvPicPr>
        <p:blipFill>
          <a:blip r:embed="rId5"/>
          <a:stretch>
            <a:fillRect/>
          </a:stretch>
        </p:blipFill>
        <p:spPr>
          <a:xfrm>
            <a:off x="6968287" y="1507156"/>
            <a:ext cx="1944216" cy="2513609"/>
          </a:xfrm>
          <a:prstGeom prst="rect">
            <a:avLst/>
          </a:prstGeom>
        </p:spPr>
      </p:pic>
      <p:pic>
        <p:nvPicPr>
          <p:cNvPr id="11" name="Image 10">
            <a:extLst>
              <a:ext uri="{FF2B5EF4-FFF2-40B4-BE49-F238E27FC236}">
                <a16:creationId xmlns:a16="http://schemas.microsoft.com/office/drawing/2014/main" id="{23C1955F-963D-A08F-6A6F-D333E85941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1640" y="1445646"/>
            <a:ext cx="2481064" cy="2690312"/>
          </a:xfrm>
          <a:prstGeom prst="rect">
            <a:avLst/>
          </a:prstGeom>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706408"/>
          </a:xfrm>
        </p:spPr>
        <p:txBody>
          <a:bodyPr>
            <a:normAutofit fontScale="90000"/>
          </a:bodyPr>
          <a:lstStyle/>
          <a:p>
            <a:pPr algn="ctr"/>
            <a:r>
              <a:rPr lang="fr-FR" dirty="0"/>
              <a:t>Préambule</a:t>
            </a:r>
          </a:p>
        </p:txBody>
      </p:sp>
      <p:sp>
        <p:nvSpPr>
          <p:cNvPr id="3" name="ZoneTexte 2"/>
          <p:cNvSpPr txBox="1"/>
          <p:nvPr/>
        </p:nvSpPr>
        <p:spPr>
          <a:xfrm>
            <a:off x="1584248" y="1417320"/>
            <a:ext cx="7200800" cy="4708981"/>
          </a:xfrm>
          <a:prstGeom prst="rect">
            <a:avLst/>
          </a:prstGeom>
          <a:noFill/>
        </p:spPr>
        <p:txBody>
          <a:bodyPr wrap="square" rtlCol="0">
            <a:spAutoFit/>
          </a:bodyPr>
          <a:lstStyle/>
          <a:p>
            <a:pPr algn="ctr"/>
            <a:r>
              <a:rPr lang="fr-FR" sz="2000" b="1" dirty="0"/>
              <a:t>L’objectif de cette présentation est  </a:t>
            </a:r>
          </a:p>
          <a:p>
            <a:pPr algn="ctr"/>
            <a:r>
              <a:rPr lang="fr-FR" sz="2000" b="1" dirty="0"/>
              <a:t>d’explorer des zones d’ombres </a:t>
            </a:r>
          </a:p>
          <a:p>
            <a:pPr algn="ctr"/>
            <a:r>
              <a:rPr lang="fr-FR" sz="2000" b="1" dirty="0"/>
              <a:t>qui peuvent entourer</a:t>
            </a:r>
          </a:p>
          <a:p>
            <a:pPr algn="ctr"/>
            <a:r>
              <a:rPr lang="fr-FR" sz="2000" b="1" dirty="0"/>
              <a:t> la naissance de Napoléon 1er</a:t>
            </a:r>
          </a:p>
          <a:p>
            <a:pPr algn="ctr"/>
            <a:endParaRPr lang="fr-FR" sz="2000" b="1" dirty="0"/>
          </a:p>
          <a:p>
            <a:pPr algn="ctr"/>
            <a:r>
              <a:rPr lang="fr-FR" sz="2000" b="1" dirty="0"/>
              <a:t>Non de vous faire adhérer</a:t>
            </a:r>
          </a:p>
          <a:p>
            <a:pPr algn="ctr"/>
            <a:r>
              <a:rPr lang="fr-FR" sz="2000" b="1" dirty="0"/>
              <a:t> à une hypothétique vérité</a:t>
            </a:r>
          </a:p>
          <a:p>
            <a:pPr algn="ctr"/>
            <a:endParaRPr lang="fr-FR" sz="2000" b="1" dirty="0"/>
          </a:p>
          <a:p>
            <a:pPr algn="ctr"/>
            <a:r>
              <a:rPr lang="fr-FR" sz="2000" b="1" dirty="0"/>
              <a:t>Vérité cachée </a:t>
            </a:r>
          </a:p>
          <a:p>
            <a:pPr algn="ctr"/>
            <a:r>
              <a:rPr lang="fr-FR" sz="2000" b="1" dirty="0"/>
              <a:t>ou </a:t>
            </a:r>
          </a:p>
          <a:p>
            <a:pPr algn="ctr"/>
            <a:r>
              <a:rPr lang="fr-FR" sz="2000" b="1" dirty="0"/>
              <a:t>affabulations </a:t>
            </a:r>
          </a:p>
          <a:p>
            <a:pPr algn="ctr"/>
            <a:r>
              <a:rPr lang="fr-FR" sz="2000" b="1" dirty="0"/>
              <a:t>d’écrivains révisionnistes</a:t>
            </a:r>
          </a:p>
          <a:p>
            <a:pPr algn="ctr"/>
            <a:endParaRPr lang="fr-FR" sz="2000" b="1" dirty="0"/>
          </a:p>
          <a:p>
            <a:pPr algn="ctr"/>
            <a:r>
              <a:rPr lang="fr-FR" sz="2000" b="1" dirty="0"/>
              <a:t>Ce sera à vous de trancher</a:t>
            </a:r>
          </a:p>
          <a:p>
            <a:pPr algn="ctr"/>
            <a:r>
              <a:rPr lang="fr-FR" sz="2000" b="1" dirty="0"/>
              <a:t>Dans la mesure du possible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 calcmode="lin" valueType="num">
                                      <p:cBhvr>
                                        <p:cTn id="53"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54" dur="500" fill="hold"/>
                                        <p:tgtEl>
                                          <p:spTgt spid="3">
                                            <p:txEl>
                                              <p:pRg st="13" end="13"/>
                                            </p:txEl>
                                          </p:spTgt>
                                        </p:tgtEl>
                                        <p:attrNameLst>
                                          <p:attrName>ppt_h</p:attrName>
                                        </p:attrNameLst>
                                      </p:cBhvr>
                                      <p:tavLst>
                                        <p:tav tm="0">
                                          <p:val>
                                            <p:fltVal val="0"/>
                                          </p:val>
                                        </p:tav>
                                        <p:tav tm="100000">
                                          <p:val>
                                            <p:strVal val="#ppt_h"/>
                                          </p:val>
                                        </p:tav>
                                      </p:tavLst>
                                    </p:anim>
                                    <p:animEffect transition="in" filter="fade">
                                      <p:cBhvr>
                                        <p:cTn id="55" dur="500"/>
                                        <p:tgtEl>
                                          <p:spTgt spid="3">
                                            <p:txEl>
                                              <p:pRg st="13" end="13"/>
                                            </p:txEl>
                                          </p:spTgt>
                                        </p:tgtEl>
                                      </p:cBhvr>
                                    </p:animEffect>
                                  </p:childTnLst>
                                </p:cTn>
                              </p:par>
                              <p:par>
                                <p:cTn id="56" presetID="53" presetClass="entr" presetSubtype="16" fill="hold" nodeType="withEffect">
                                  <p:stCondLst>
                                    <p:cond delay="0"/>
                                  </p:stCondLst>
                                  <p:childTnLst>
                                    <p:set>
                                      <p:cBhvr>
                                        <p:cTn id="57" dur="1" fill="hold">
                                          <p:stCondLst>
                                            <p:cond delay="0"/>
                                          </p:stCondLst>
                                        </p:cTn>
                                        <p:tgtEl>
                                          <p:spTgt spid="3">
                                            <p:txEl>
                                              <p:pRg st="14" end="14"/>
                                            </p:txEl>
                                          </p:spTgt>
                                        </p:tgtEl>
                                        <p:attrNameLst>
                                          <p:attrName>style.visibility</p:attrName>
                                        </p:attrNameLst>
                                      </p:cBhvr>
                                      <p:to>
                                        <p:strVal val="visible"/>
                                      </p:to>
                                    </p:set>
                                    <p:anim calcmode="lin" valueType="num">
                                      <p:cBhvr>
                                        <p:cTn id="58"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60"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1640" y="332656"/>
            <a:ext cx="7642096" cy="1296144"/>
          </a:xfrm>
        </p:spPr>
        <p:txBody>
          <a:bodyPr>
            <a:noAutofit/>
          </a:bodyPr>
          <a:lstStyle/>
          <a:p>
            <a:pPr algn="ctr"/>
            <a:r>
              <a:rPr lang="fr-FR" sz="2800" b="1" dirty="0"/>
              <a:t>L’invraisemblable hypothèse ..??? </a:t>
            </a:r>
            <a:br>
              <a:rPr lang="fr-FR" sz="2800" dirty="0"/>
            </a:br>
            <a:r>
              <a:rPr lang="fr-FR" sz="2800" dirty="0"/>
              <a:t>Napoléon fils du Gouverneur Général de la CORSE </a:t>
            </a:r>
            <a:r>
              <a:rPr lang="fr-FR" sz="2800" b="1" dirty="0"/>
              <a:t>le Comte  rennais Louis  MARBEUF</a:t>
            </a:r>
          </a:p>
        </p:txBody>
      </p:sp>
      <p:sp>
        <p:nvSpPr>
          <p:cNvPr id="3" name="Espace réservé du contenu 2"/>
          <p:cNvSpPr>
            <a:spLocks noGrp="1"/>
          </p:cNvSpPr>
          <p:nvPr>
            <p:ph idx="1"/>
          </p:nvPr>
        </p:nvSpPr>
        <p:spPr>
          <a:xfrm>
            <a:off x="4572000" y="1772816"/>
            <a:ext cx="4464496" cy="4941168"/>
          </a:xfrm>
        </p:spPr>
        <p:txBody>
          <a:bodyPr>
            <a:normAutofit fontScale="92500" lnSpcReduction="20000"/>
          </a:bodyPr>
          <a:lstStyle/>
          <a:p>
            <a:pPr lvl="0">
              <a:buNone/>
            </a:pPr>
            <a:endParaRPr lang="fr-FR" dirty="0"/>
          </a:p>
          <a:p>
            <a:pPr lvl="0"/>
            <a:r>
              <a:rPr lang="fr-FR" dirty="0"/>
              <a:t>De nombreux ouvrages</a:t>
            </a:r>
          </a:p>
          <a:p>
            <a:pPr lvl="0"/>
            <a:r>
              <a:rPr lang="fr-FR" dirty="0"/>
              <a:t>des parutions dans des magazines  </a:t>
            </a:r>
          </a:p>
          <a:p>
            <a:pPr lvl="0"/>
            <a:r>
              <a:rPr lang="fr-FR" dirty="0"/>
              <a:t>Des articles dans les journaux</a:t>
            </a:r>
          </a:p>
          <a:p>
            <a:pPr lvl="0"/>
            <a:r>
              <a:rPr lang="fr-FR" dirty="0"/>
              <a:t>Des conférences</a:t>
            </a:r>
          </a:p>
          <a:p>
            <a:pPr lvl="0">
              <a:buNone/>
            </a:pPr>
            <a:endParaRPr lang="fr-FR" dirty="0"/>
          </a:p>
          <a:p>
            <a:pPr lvl="0">
              <a:buNone/>
            </a:pPr>
            <a:r>
              <a:rPr lang="fr-FR" dirty="0"/>
              <a:t>   </a:t>
            </a:r>
            <a:r>
              <a:rPr lang="fr-FR" i="1" dirty="0"/>
              <a:t>Beaucoup d'encre et de salive ont déjà  été dépensées sur le sujet</a:t>
            </a:r>
          </a:p>
          <a:p>
            <a:endParaRPr lang="fr-FR" dirty="0"/>
          </a:p>
        </p:txBody>
      </p:sp>
      <p:pic>
        <p:nvPicPr>
          <p:cNvPr id="4099" name="Picture 3" descr="C:\Users\Yannig\Documents\Napoléon breton   À 99 % pour Hervé Le Borgne . Info - Quimper.maville.com_files\blog-portrait-comte-de-marbeuf.jpg"/>
          <p:cNvPicPr>
            <a:picLocks noChangeAspect="1" noChangeArrowheads="1"/>
          </p:cNvPicPr>
          <p:nvPr/>
        </p:nvPicPr>
        <p:blipFill>
          <a:blip r:embed="rId2" cstate="print"/>
          <a:srcRect/>
          <a:stretch>
            <a:fillRect/>
          </a:stretch>
        </p:blipFill>
        <p:spPr bwMode="auto">
          <a:xfrm>
            <a:off x="1547664" y="1772816"/>
            <a:ext cx="3185914" cy="4680520"/>
          </a:xfrm>
          <a:prstGeom prst="rect">
            <a:avLst/>
          </a:prstGeom>
          <a:noFill/>
        </p:spPr>
      </p:pic>
      <p:pic>
        <p:nvPicPr>
          <p:cNvPr id="4" name="Image 3">
            <a:extLst>
              <a:ext uri="{FF2B5EF4-FFF2-40B4-BE49-F238E27FC236}">
                <a16:creationId xmlns:a16="http://schemas.microsoft.com/office/drawing/2014/main" id="{621A2294-8FA8-991C-2498-83B2CC98E36B}"/>
              </a:ext>
            </a:extLst>
          </p:cNvPr>
          <p:cNvPicPr>
            <a:picLocks noChangeAspect="1"/>
          </p:cNvPicPr>
          <p:nvPr/>
        </p:nvPicPr>
        <p:blipFill>
          <a:blip r:embed="rId3"/>
          <a:stretch>
            <a:fillRect/>
          </a:stretch>
        </p:blipFill>
        <p:spPr>
          <a:xfrm>
            <a:off x="1547664" y="1772816"/>
            <a:ext cx="3185914" cy="4680520"/>
          </a:xfrm>
          <a:prstGeom prst="rect">
            <a:avLst/>
          </a:prstGeom>
        </p:spPr>
      </p:pic>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C30BB33-04B4-7DB9-1CE7-06B321389AB4}"/>
              </a:ext>
            </a:extLst>
          </p:cNvPr>
          <p:cNvPicPr>
            <a:picLocks noChangeAspect="1"/>
          </p:cNvPicPr>
          <p:nvPr/>
        </p:nvPicPr>
        <p:blipFill>
          <a:blip r:embed="rId2"/>
          <a:stretch>
            <a:fillRect/>
          </a:stretch>
        </p:blipFill>
        <p:spPr>
          <a:xfrm>
            <a:off x="1043608" y="692696"/>
            <a:ext cx="8100392" cy="5184576"/>
          </a:xfrm>
          <a:prstGeom prst="rect">
            <a:avLst/>
          </a:prstGeom>
        </p:spPr>
      </p:pic>
    </p:spTree>
    <p:extLst>
      <p:ext uri="{BB962C8B-B14F-4D97-AF65-F5344CB8AC3E}">
        <p14:creationId xmlns:p14="http://schemas.microsoft.com/office/powerpoint/2010/main" val="3847430335"/>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a:t>Et aussi</a:t>
            </a:r>
          </a:p>
        </p:txBody>
      </p:sp>
      <p:sp>
        <p:nvSpPr>
          <p:cNvPr id="3" name="Espace réservé du contenu 2"/>
          <p:cNvSpPr>
            <a:spLocks noGrp="1"/>
          </p:cNvSpPr>
          <p:nvPr>
            <p:ph idx="1"/>
          </p:nvPr>
        </p:nvSpPr>
        <p:spPr/>
        <p:txBody>
          <a:bodyPr>
            <a:normAutofit/>
          </a:bodyPr>
          <a:lstStyle/>
          <a:p>
            <a:r>
              <a:rPr lang="fr-FR" dirty="0"/>
              <a:t>Charles CHASSE historien</a:t>
            </a:r>
          </a:p>
          <a:p>
            <a:pPr lvl="0"/>
            <a:r>
              <a:rPr lang="fr-FR" dirty="0"/>
              <a:t>Louis LEGUENNEC historien</a:t>
            </a:r>
          </a:p>
          <a:p>
            <a:pPr lvl="0"/>
            <a:r>
              <a:rPr lang="fr-FR" dirty="0"/>
              <a:t>Docteur Alain Le </a:t>
            </a:r>
            <a:r>
              <a:rPr lang="fr-FR" dirty="0" err="1"/>
              <a:t>Ner</a:t>
            </a:r>
            <a:r>
              <a:rPr lang="fr-FR" dirty="0"/>
              <a:t>  Chercheur indépendant</a:t>
            </a:r>
          </a:p>
          <a:p>
            <a:pPr lvl="0"/>
            <a:r>
              <a:rPr lang="fr-FR" dirty="0"/>
              <a:t>Jean DELALANDE écrivain</a:t>
            </a:r>
          </a:p>
          <a:p>
            <a:endParaRPr lang="fr-FR" dirty="0"/>
          </a:p>
          <a:p>
            <a:pPr lvl="0"/>
            <a:endParaRPr lang="fr-FR" dirty="0"/>
          </a:p>
        </p:txBody>
      </p: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0436" y="15218"/>
            <a:ext cx="7483262" cy="867375"/>
          </a:xfrm>
        </p:spPr>
        <p:txBody>
          <a:bodyPr>
            <a:normAutofit fontScale="90000"/>
          </a:bodyPr>
          <a:lstStyle/>
          <a:p>
            <a:pPr algn="ctr"/>
            <a:r>
              <a:rPr lang="fr-FR" sz="1800" b="1" dirty="0">
                <a:highlight>
                  <a:srgbClr val="FFFF00"/>
                </a:highlight>
              </a:rPr>
              <a:t>Ou encore Ben WEIDER ,</a:t>
            </a:r>
            <a:br>
              <a:rPr lang="fr-FR" sz="1800" b="1" dirty="0">
                <a:highlight>
                  <a:srgbClr val="FFFF00"/>
                </a:highlight>
              </a:rPr>
            </a:br>
            <a:r>
              <a:rPr lang="fr-FR" sz="1800" b="1" dirty="0">
                <a:highlight>
                  <a:srgbClr val="FFFF00"/>
                </a:highlight>
              </a:rPr>
              <a:t>Président du Souvenir Napoléonien International </a:t>
            </a:r>
            <a:br>
              <a:rPr lang="fr-FR" sz="1800" b="1" dirty="0">
                <a:highlight>
                  <a:srgbClr val="FFFF00"/>
                </a:highlight>
              </a:rPr>
            </a:br>
            <a:r>
              <a:rPr lang="fr-FR" sz="1800" b="1" dirty="0">
                <a:highlight>
                  <a:srgbClr val="FFFF00"/>
                </a:highlight>
              </a:rPr>
              <a:t>et Le Colonel GUEGUEN</a:t>
            </a:r>
          </a:p>
        </p:txBody>
      </p:sp>
      <p:pic>
        <p:nvPicPr>
          <p:cNvPr id="1026" name="Picture 2" descr="C:\Users\Yannig\Documents\weider 001.jpg"/>
          <p:cNvPicPr>
            <a:picLocks noGrp="1" noChangeAspect="1" noChangeArrowheads="1"/>
          </p:cNvPicPr>
          <p:nvPr>
            <p:ph idx="1"/>
          </p:nvPr>
        </p:nvPicPr>
        <p:blipFill>
          <a:blip r:embed="rId2" cstate="print"/>
          <a:srcRect/>
          <a:stretch>
            <a:fillRect/>
          </a:stretch>
        </p:blipFill>
        <p:spPr bwMode="auto">
          <a:xfrm>
            <a:off x="1403648" y="836713"/>
            <a:ext cx="3604380" cy="5904656"/>
          </a:xfrm>
          <a:prstGeom prst="rect">
            <a:avLst/>
          </a:prstGeom>
          <a:noFill/>
        </p:spPr>
      </p:pic>
      <p:sp>
        <p:nvSpPr>
          <p:cNvPr id="5" name="ZoneTexte 4"/>
          <p:cNvSpPr txBox="1"/>
          <p:nvPr/>
        </p:nvSpPr>
        <p:spPr>
          <a:xfrm>
            <a:off x="5601502" y="830562"/>
            <a:ext cx="2945747" cy="954107"/>
          </a:xfrm>
          <a:prstGeom prst="rect">
            <a:avLst/>
          </a:prstGeom>
          <a:noFill/>
        </p:spPr>
        <p:txBody>
          <a:bodyPr wrap="square" rtlCol="0">
            <a:spAutoFit/>
          </a:bodyPr>
          <a:lstStyle/>
          <a:p>
            <a:pPr algn="ctr"/>
            <a:r>
              <a:rPr lang="fr-FR" sz="1400" b="1" dirty="0"/>
              <a:t>Avec ici </a:t>
            </a:r>
          </a:p>
          <a:p>
            <a:pPr algn="ctr"/>
            <a:r>
              <a:rPr lang="fr-FR" sz="1400" b="1" dirty="0"/>
              <a:t>Le Prince MURAT </a:t>
            </a:r>
            <a:r>
              <a:rPr lang="fr-FR" sz="1400" dirty="0"/>
              <a:t>et</a:t>
            </a:r>
          </a:p>
          <a:p>
            <a:pPr algn="ctr"/>
            <a:r>
              <a:rPr lang="fr-FR" sz="1400" b="1" dirty="0"/>
              <a:t>Le Prince Charles Napoléon  BONAPARTE</a:t>
            </a:r>
          </a:p>
        </p:txBody>
      </p:sp>
      <p:pic>
        <p:nvPicPr>
          <p:cNvPr id="6" name="Espace réservé du contenu 3"/>
          <p:cNvPicPr>
            <a:picLocks noChangeAspect="1"/>
          </p:cNvPicPr>
          <p:nvPr/>
        </p:nvPicPr>
        <p:blipFill>
          <a:blip r:embed="rId3" cstate="print">
            <a:alphaModFix/>
            <a:lum/>
          </a:blip>
          <a:srcRect/>
          <a:stretch>
            <a:fillRect/>
          </a:stretch>
        </p:blipFill>
        <p:spPr>
          <a:xfrm>
            <a:off x="5142495" y="2000831"/>
            <a:ext cx="3960440" cy="4841951"/>
          </a:xfrm>
          <a:prstGeom prst="rect">
            <a:avLst/>
          </a:prstGeom>
          <a:noFill/>
          <a:ln>
            <a:noFill/>
          </a:ln>
        </p:spPr>
      </p:pic>
      <p:sp>
        <p:nvSpPr>
          <p:cNvPr id="3" name="Flèche : bas 2">
            <a:extLst>
              <a:ext uri="{FF2B5EF4-FFF2-40B4-BE49-F238E27FC236}">
                <a16:creationId xmlns:a16="http://schemas.microsoft.com/office/drawing/2014/main" id="{2CD417BE-5A8B-857D-2BB3-D94DAD945CF2}"/>
              </a:ext>
            </a:extLst>
          </p:cNvPr>
          <p:cNvSpPr/>
          <p:nvPr/>
        </p:nvSpPr>
        <p:spPr>
          <a:xfrm>
            <a:off x="5609295" y="2225434"/>
            <a:ext cx="530861" cy="8983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 bas 3">
            <a:extLst>
              <a:ext uri="{FF2B5EF4-FFF2-40B4-BE49-F238E27FC236}">
                <a16:creationId xmlns:a16="http://schemas.microsoft.com/office/drawing/2014/main" id="{DAFB844C-F5AC-FD72-4D17-F14C2D285B21}"/>
              </a:ext>
            </a:extLst>
          </p:cNvPr>
          <p:cNvSpPr/>
          <p:nvPr/>
        </p:nvSpPr>
        <p:spPr>
          <a:xfrm>
            <a:off x="6606956" y="2420888"/>
            <a:ext cx="530862" cy="100811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bas 6">
            <a:extLst>
              <a:ext uri="{FF2B5EF4-FFF2-40B4-BE49-F238E27FC236}">
                <a16:creationId xmlns:a16="http://schemas.microsoft.com/office/drawing/2014/main" id="{0DE91260-0245-F9FD-75FB-0569E5CDF656}"/>
              </a:ext>
            </a:extLst>
          </p:cNvPr>
          <p:cNvSpPr/>
          <p:nvPr/>
        </p:nvSpPr>
        <p:spPr>
          <a:xfrm>
            <a:off x="7122715" y="2115710"/>
            <a:ext cx="530862" cy="100811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bas 7">
            <a:extLst>
              <a:ext uri="{FF2B5EF4-FFF2-40B4-BE49-F238E27FC236}">
                <a16:creationId xmlns:a16="http://schemas.microsoft.com/office/drawing/2014/main" id="{7F7A08A5-2706-6843-022F-72C30E006AA2}"/>
              </a:ext>
            </a:extLst>
          </p:cNvPr>
          <p:cNvSpPr/>
          <p:nvPr/>
        </p:nvSpPr>
        <p:spPr>
          <a:xfrm>
            <a:off x="8044019" y="1826901"/>
            <a:ext cx="530862" cy="86409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 calcmode="lin" valueType="num">
                                      <p:cBhvr additive="base">
                                        <p:cTn id="2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 calcmode="lin" valueType="num">
                                      <p:cBhvr additive="base">
                                        <p:cTn id="30"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 calcmode="lin" valueType="num">
                                      <p:cBhvr additive="base">
                                        <p:cTn id="4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ppt_x"/>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239735"/>
            <a:ext cx="7498080" cy="634082"/>
          </a:xfrm>
        </p:spPr>
        <p:txBody>
          <a:bodyPr>
            <a:normAutofit fontScale="90000"/>
          </a:bodyPr>
          <a:lstStyle/>
          <a:p>
            <a:pPr algn="ctr"/>
            <a:r>
              <a:rPr lang="fr-FR" sz="2800" i="1" dirty="0"/>
              <a:t> Des articles dans les magazines et  la presse BRETONNE</a:t>
            </a:r>
          </a:p>
        </p:txBody>
      </p:sp>
      <p:pic>
        <p:nvPicPr>
          <p:cNvPr id="4" name="Espace réservé du contenu 3"/>
          <p:cNvPicPr>
            <a:picLocks noGrp="1" noChangeAspect="1"/>
          </p:cNvPicPr>
          <p:nvPr>
            <p:ph idx="1"/>
          </p:nvPr>
        </p:nvPicPr>
        <p:blipFill>
          <a:blip r:embed="rId3" cstate="print">
            <a:alphaModFix/>
            <a:lum/>
          </a:blip>
          <a:srcRect/>
          <a:stretch>
            <a:fillRect/>
          </a:stretch>
        </p:blipFill>
        <p:spPr>
          <a:xfrm>
            <a:off x="1475656" y="980728"/>
            <a:ext cx="2160240" cy="2736304"/>
          </a:xfrm>
          <a:prstGeom prst="rect">
            <a:avLst/>
          </a:prstGeom>
          <a:noFill/>
          <a:ln>
            <a:noFill/>
          </a:ln>
        </p:spPr>
      </p:pic>
      <p:pic>
        <p:nvPicPr>
          <p:cNvPr id="5" name="Espace réservé du contenu 7"/>
          <p:cNvPicPr>
            <a:picLocks noChangeAspect="1"/>
          </p:cNvPicPr>
          <p:nvPr/>
        </p:nvPicPr>
        <p:blipFill>
          <a:blip r:embed="rId4" cstate="print">
            <a:alphaModFix/>
            <a:lum/>
          </a:blip>
          <a:srcRect/>
          <a:stretch>
            <a:fillRect/>
          </a:stretch>
        </p:blipFill>
        <p:spPr>
          <a:xfrm>
            <a:off x="1616148" y="3789040"/>
            <a:ext cx="2160240" cy="2566706"/>
          </a:xfrm>
          <a:prstGeom prst="rect">
            <a:avLst/>
          </a:prstGeom>
        </p:spPr>
      </p:pic>
      <p:pic>
        <p:nvPicPr>
          <p:cNvPr id="6" name="Picture 2" descr="C:\Users\Yannig\Documents\napoleon1er\napoléon breton\poléonberton.jpg"/>
          <p:cNvPicPr>
            <a:picLocks noChangeAspect="1" noChangeArrowheads="1"/>
          </p:cNvPicPr>
          <p:nvPr/>
        </p:nvPicPr>
        <p:blipFill>
          <a:blip r:embed="rId5" cstate="print"/>
          <a:srcRect/>
          <a:stretch>
            <a:fillRect/>
          </a:stretch>
        </p:blipFill>
        <p:spPr bwMode="auto">
          <a:xfrm>
            <a:off x="4932040" y="1354108"/>
            <a:ext cx="3888432" cy="4725848"/>
          </a:xfrm>
          <a:prstGeom prst="rect">
            <a:avLst/>
          </a:prstGeom>
          <a:noFill/>
        </p:spPr>
      </p:pic>
      <p:sp>
        <p:nvSpPr>
          <p:cNvPr id="7" name="ZoneTexte 6"/>
          <p:cNvSpPr txBox="1"/>
          <p:nvPr/>
        </p:nvSpPr>
        <p:spPr>
          <a:xfrm>
            <a:off x="4791548" y="4578398"/>
            <a:ext cx="3600400" cy="1477328"/>
          </a:xfrm>
          <a:prstGeom prst="rect">
            <a:avLst/>
          </a:prstGeom>
          <a:noFill/>
        </p:spPr>
        <p:txBody>
          <a:bodyPr wrap="square" rtlCol="0">
            <a:spAutoFit/>
          </a:bodyPr>
          <a:lstStyle/>
          <a:p>
            <a:pPr algn="ctr"/>
            <a:r>
              <a:rPr lang="fr-FR" b="1" dirty="0"/>
              <a:t>A l’époque Napoléonienne </a:t>
            </a:r>
          </a:p>
          <a:p>
            <a:pPr algn="ctr"/>
            <a:r>
              <a:rPr lang="fr-FR" b="1" dirty="0"/>
              <a:t>les gazettes   et caricaturistes russes  affirmaient que Napoléon était </a:t>
            </a:r>
          </a:p>
          <a:p>
            <a:pPr algn="ctr"/>
            <a:r>
              <a:rPr lang="fr-FR" b="1" dirty="0"/>
              <a:t>« le </a:t>
            </a:r>
            <a:r>
              <a:rPr lang="fr-FR" b="1" dirty="0" err="1"/>
              <a:t>batard</a:t>
            </a:r>
            <a:r>
              <a:rPr lang="fr-FR" b="1" dirty="0"/>
              <a:t> de MARBEUF »</a:t>
            </a:r>
          </a:p>
        </p:txBody>
      </p:sp>
      <p:sp>
        <p:nvSpPr>
          <p:cNvPr id="3" name="ZoneTexte 2">
            <a:extLst>
              <a:ext uri="{FF2B5EF4-FFF2-40B4-BE49-F238E27FC236}">
                <a16:creationId xmlns:a16="http://schemas.microsoft.com/office/drawing/2014/main" id="{A8AB3FC7-C555-1F6B-6759-DDE0AA4C95D9}"/>
              </a:ext>
            </a:extLst>
          </p:cNvPr>
          <p:cNvSpPr txBox="1"/>
          <p:nvPr/>
        </p:nvSpPr>
        <p:spPr>
          <a:xfrm>
            <a:off x="4647532" y="1015504"/>
            <a:ext cx="3888432" cy="369332"/>
          </a:xfrm>
          <a:prstGeom prst="rect">
            <a:avLst/>
          </a:prstGeom>
          <a:noFill/>
        </p:spPr>
        <p:txBody>
          <a:bodyPr wrap="square" rtlCol="0">
            <a:spAutoFit/>
          </a:bodyPr>
          <a:lstStyle/>
          <a:p>
            <a:pPr algn="ctr"/>
            <a:r>
              <a:rPr lang="fr-FR" b="1" dirty="0"/>
              <a:t>Article de OUEST -FRANCE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 calcmode="lin" valueType="num">
                                      <p:cBhvr>
                                        <p:cTn id="35"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7">
                                            <p:txEl>
                                              <p:pRg st="0" end="0"/>
                                            </p:txEl>
                                          </p:spTgt>
                                        </p:tgtEl>
                                      </p:cBhvr>
                                    </p:animEffect>
                                  </p:childTnLst>
                                </p:cTn>
                              </p:par>
                              <p:par>
                                <p:cTn id="38" presetID="53" presetClass="entr" presetSubtype="16" fill="hold" nodeType="with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 calcmode="lin" valueType="num">
                                      <p:cBhvr>
                                        <p:cTn id="40"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41"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42" dur="500"/>
                                        <p:tgtEl>
                                          <p:spTgt spid="7">
                                            <p:txEl>
                                              <p:pRg st="1" end="1"/>
                                            </p:txEl>
                                          </p:spTgt>
                                        </p:tgtEl>
                                      </p:cBhvr>
                                    </p:animEffect>
                                  </p:childTnLst>
                                </p:cTn>
                              </p:par>
                              <p:par>
                                <p:cTn id="43" presetID="53" presetClass="entr" presetSubtype="16" fill="hold" nodeType="with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anim calcmode="lin" valueType="num">
                                      <p:cBhvr>
                                        <p:cTn id="45"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46"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4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cstate="print">
            <a:alphaModFix/>
            <a:lum/>
          </a:blip>
          <a:srcRect/>
          <a:stretch>
            <a:fillRect/>
          </a:stretch>
        </p:blipFill>
        <p:spPr>
          <a:xfrm>
            <a:off x="959975" y="1988840"/>
            <a:ext cx="4464496" cy="4752528"/>
          </a:xfrm>
        </p:spPr>
      </p:pic>
      <p:pic>
        <p:nvPicPr>
          <p:cNvPr id="5" name="Image 4"/>
          <p:cNvPicPr>
            <a:picLocks noChangeAspect="1"/>
          </p:cNvPicPr>
          <p:nvPr/>
        </p:nvPicPr>
        <p:blipFill>
          <a:blip r:embed="rId3" cstate="print">
            <a:alphaModFix/>
            <a:lum/>
          </a:blip>
          <a:srcRect/>
          <a:stretch>
            <a:fillRect/>
          </a:stretch>
        </p:blipFill>
        <p:spPr>
          <a:xfrm>
            <a:off x="5424471" y="1988840"/>
            <a:ext cx="2880320" cy="4752528"/>
          </a:xfrm>
          <a:prstGeom prst="rect">
            <a:avLst/>
          </a:prstGeom>
          <a:noFill/>
          <a:ln>
            <a:noFill/>
          </a:ln>
        </p:spPr>
      </p:pic>
      <p:sp>
        <p:nvSpPr>
          <p:cNvPr id="6" name="Titre 5">
            <a:extLst>
              <a:ext uri="{FF2B5EF4-FFF2-40B4-BE49-F238E27FC236}">
                <a16:creationId xmlns:a16="http://schemas.microsoft.com/office/drawing/2014/main" id="{5C688D67-7B47-5F1A-39B7-6D470EC6CA13}"/>
              </a:ext>
            </a:extLst>
          </p:cNvPr>
          <p:cNvSpPr>
            <a:spLocks noGrp="1"/>
          </p:cNvSpPr>
          <p:nvPr>
            <p:ph type="title"/>
          </p:nvPr>
        </p:nvSpPr>
        <p:spPr>
          <a:xfrm>
            <a:off x="1635841" y="260648"/>
            <a:ext cx="7498080" cy="1143000"/>
          </a:xfrm>
        </p:spPr>
        <p:txBody>
          <a:bodyPr>
            <a:noAutofit/>
          </a:bodyPr>
          <a:lstStyle/>
          <a:p>
            <a:pPr algn="ctr"/>
            <a:r>
              <a:rPr lang="fr-FR" sz="2400" dirty="0"/>
              <a:t>J’ai choisi le livre d’Edmond OUTIN </a:t>
            </a:r>
            <a:br>
              <a:rPr lang="fr-FR" sz="2400" dirty="0"/>
            </a:br>
            <a:r>
              <a:rPr lang="fr-FR" sz="2400" dirty="0"/>
              <a:t>« </a:t>
            </a:r>
            <a:r>
              <a:rPr lang="fr-FR" sz="2400" i="1" dirty="0">
                <a:highlight>
                  <a:srgbClr val="FFFF00"/>
                </a:highlight>
              </a:rPr>
              <a:t>Napoléon fils du Comte MARBEUF</a:t>
            </a:r>
            <a:r>
              <a:rPr lang="fr-FR" sz="2400" dirty="0"/>
              <a:t> »</a:t>
            </a:r>
            <a:br>
              <a:rPr lang="fr-FR" sz="2400" dirty="0"/>
            </a:br>
            <a:r>
              <a:rPr lang="fr-FR" sz="2400" dirty="0"/>
              <a:t> Comme  support à mon exposé. </a:t>
            </a: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9632" y="188640"/>
            <a:ext cx="7498080" cy="1008112"/>
          </a:xfrm>
        </p:spPr>
        <p:txBody>
          <a:bodyPr>
            <a:normAutofit/>
          </a:bodyPr>
          <a:lstStyle/>
          <a:p>
            <a:r>
              <a:rPr lang="fr-FR" sz="2800" dirty="0"/>
              <a:t>Avec des références sérieuses à de nombreux documents et archives historiques et familiales. </a:t>
            </a:r>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1221548" y="1503882"/>
            <a:ext cx="3772160" cy="5184576"/>
          </a:xfrm>
          <a:prstGeom prst="rect">
            <a:avLst/>
          </a:prstGeom>
          <a:noFill/>
          <a:ln>
            <a:noFill/>
          </a:ln>
        </p:spPr>
      </p:pic>
      <p:pic>
        <p:nvPicPr>
          <p:cNvPr id="5" name="Image 4"/>
          <p:cNvPicPr>
            <a:picLocks noChangeAspect="1"/>
          </p:cNvPicPr>
          <p:nvPr/>
        </p:nvPicPr>
        <p:blipFill>
          <a:blip r:embed="rId3" cstate="print">
            <a:alphaModFix/>
            <a:lum/>
          </a:blip>
          <a:srcRect/>
          <a:stretch>
            <a:fillRect/>
          </a:stretch>
        </p:blipFill>
        <p:spPr>
          <a:xfrm>
            <a:off x="5006816" y="1292353"/>
            <a:ext cx="3744000" cy="5281405"/>
          </a:xfrm>
          <a:prstGeom prst="rect">
            <a:avLst/>
          </a:prstGeom>
          <a:noFill/>
          <a:ln>
            <a:noFill/>
          </a:ln>
        </p:spPr>
      </p:pic>
      <p:sp>
        <p:nvSpPr>
          <p:cNvPr id="3" name="Ellipse 2">
            <a:extLst>
              <a:ext uri="{FF2B5EF4-FFF2-40B4-BE49-F238E27FC236}">
                <a16:creationId xmlns:a16="http://schemas.microsoft.com/office/drawing/2014/main" id="{64DCA553-FE12-F6F9-4117-EA12AECAE32E}"/>
              </a:ext>
            </a:extLst>
          </p:cNvPr>
          <p:cNvSpPr/>
          <p:nvPr/>
        </p:nvSpPr>
        <p:spPr>
          <a:xfrm>
            <a:off x="1097120" y="3933056"/>
            <a:ext cx="3451760" cy="52944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EE33B4AB-CA8E-9C0A-3BFD-1D87C3FF07A3}"/>
              </a:ext>
            </a:extLst>
          </p:cNvPr>
          <p:cNvSpPr/>
          <p:nvPr/>
        </p:nvSpPr>
        <p:spPr>
          <a:xfrm>
            <a:off x="1221548" y="5157192"/>
            <a:ext cx="3350452" cy="52944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F4AB7DD6-E256-9A54-3676-6818A8F3DEFF}"/>
              </a:ext>
            </a:extLst>
          </p:cNvPr>
          <p:cNvSpPr/>
          <p:nvPr/>
        </p:nvSpPr>
        <p:spPr>
          <a:xfrm>
            <a:off x="1206584" y="2323496"/>
            <a:ext cx="3342296" cy="52944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a:extLst>
              <a:ext uri="{FF2B5EF4-FFF2-40B4-BE49-F238E27FC236}">
                <a16:creationId xmlns:a16="http://schemas.microsoft.com/office/drawing/2014/main" id="{CE8BBF1C-6044-0B76-4C5C-1F59F5809037}"/>
              </a:ext>
            </a:extLst>
          </p:cNvPr>
          <p:cNvSpPr/>
          <p:nvPr/>
        </p:nvSpPr>
        <p:spPr>
          <a:xfrm>
            <a:off x="4812444" y="5354805"/>
            <a:ext cx="3600400" cy="72008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20E2EDA0-B0B5-AC29-0207-2A1DB02E2991}"/>
              </a:ext>
            </a:extLst>
          </p:cNvPr>
          <p:cNvSpPr/>
          <p:nvPr/>
        </p:nvSpPr>
        <p:spPr>
          <a:xfrm>
            <a:off x="5008672" y="2430437"/>
            <a:ext cx="3342296" cy="4224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61CD7F20-3CA7-330A-B9E4-EB16627D8147}"/>
              </a:ext>
            </a:extLst>
          </p:cNvPr>
          <p:cNvSpPr/>
          <p:nvPr/>
        </p:nvSpPr>
        <p:spPr>
          <a:xfrm>
            <a:off x="5047196" y="3043576"/>
            <a:ext cx="3130896" cy="50405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F247C88E-0AC2-7B8F-8E7F-BD9C0968707D}"/>
              </a:ext>
            </a:extLst>
          </p:cNvPr>
          <p:cNvSpPr/>
          <p:nvPr/>
        </p:nvSpPr>
        <p:spPr>
          <a:xfrm>
            <a:off x="5118136" y="3579342"/>
            <a:ext cx="3192772" cy="3695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9632" y="0"/>
            <a:ext cx="7426072" cy="836712"/>
          </a:xfrm>
        </p:spPr>
        <p:txBody>
          <a:bodyPr>
            <a:noAutofit/>
          </a:bodyPr>
          <a:lstStyle/>
          <a:p>
            <a:pPr algn="ctr"/>
            <a:r>
              <a:rPr lang="fr-FR" sz="2000" dirty="0"/>
              <a:t>Qui était le Comte MARBEUF </a:t>
            </a:r>
            <a:br>
              <a:rPr lang="fr-FR" sz="2000" dirty="0"/>
            </a:br>
            <a:r>
              <a:rPr lang="fr-FR" sz="2000" dirty="0"/>
              <a:t>Gouverneur Général de la CORSE pendant 16 ans…????</a:t>
            </a:r>
          </a:p>
        </p:txBody>
      </p:sp>
      <p:sp>
        <p:nvSpPr>
          <p:cNvPr id="3" name="Espace réservé du contenu 2"/>
          <p:cNvSpPr>
            <a:spLocks noGrp="1"/>
          </p:cNvSpPr>
          <p:nvPr>
            <p:ph idx="1"/>
          </p:nvPr>
        </p:nvSpPr>
        <p:spPr>
          <a:xfrm>
            <a:off x="4211960" y="908720"/>
            <a:ext cx="4795379" cy="4475584"/>
          </a:xfrm>
        </p:spPr>
        <p:txBody>
          <a:bodyPr>
            <a:noAutofit/>
          </a:bodyPr>
          <a:lstStyle/>
          <a:p>
            <a:pPr marL="0" lvl="0" indent="0" algn="ctr">
              <a:buNone/>
            </a:pPr>
            <a:r>
              <a:rPr lang="fr-FR" sz="1400" b="1" dirty="0">
                <a:highlight>
                  <a:srgbClr val="FFFF00"/>
                </a:highlight>
              </a:rPr>
              <a:t>Louis Charles René, comte de Marbeuf</a:t>
            </a:r>
            <a:r>
              <a:rPr lang="fr-FR" sz="1400" b="1" dirty="0"/>
              <a:t>, </a:t>
            </a:r>
          </a:p>
          <a:p>
            <a:pPr marL="0" lvl="0" indent="0" algn="ctr">
              <a:buNone/>
            </a:pPr>
            <a:r>
              <a:rPr lang="fr-FR" sz="1400" b="1" dirty="0"/>
              <a:t>né le 4 novembre 1712 à Rennes</a:t>
            </a:r>
            <a:r>
              <a:rPr lang="fr-FR" sz="1400" dirty="0"/>
              <a:t> et mort le 20 septembre 1786 à Bastia, est un militaire français, que le roi Louis XV a fait </a:t>
            </a:r>
            <a:r>
              <a:rPr lang="fr-FR" sz="1400" b="1" dirty="0"/>
              <a:t>marquis de Cargèse </a:t>
            </a:r>
          </a:p>
          <a:p>
            <a:pPr marL="0" lvl="0" indent="0" algn="ctr">
              <a:buNone/>
            </a:pPr>
            <a:r>
              <a:rPr lang="fr-FR" sz="1400" dirty="0"/>
              <a:t>Lors de son gouvernement de la CORSE.</a:t>
            </a:r>
          </a:p>
          <a:p>
            <a:pPr marL="0" lvl="0" indent="0" algn="ctr">
              <a:buNone/>
            </a:pPr>
            <a:r>
              <a:rPr lang="fr-FR" sz="1400" dirty="0"/>
              <a:t>C'est le fils de Charles François Claude Marbeuf </a:t>
            </a:r>
          </a:p>
          <a:p>
            <a:pPr marL="0" lvl="0" indent="0" algn="ctr">
              <a:buNone/>
            </a:pPr>
            <a:r>
              <a:rPr lang="fr-FR" sz="1400" dirty="0"/>
              <a:t>né à RENNES 1676-1724 </a:t>
            </a:r>
          </a:p>
          <a:p>
            <a:pPr marL="0" lvl="0" indent="0" algn="ctr">
              <a:buNone/>
            </a:pPr>
            <a:r>
              <a:rPr lang="fr-FR" sz="1400" dirty="0"/>
              <a:t>P</a:t>
            </a:r>
            <a:r>
              <a:rPr lang="fr-FR" sz="1400" b="1" dirty="0"/>
              <a:t>résident du PARLEMENT de BRETAGNE</a:t>
            </a:r>
          </a:p>
          <a:p>
            <a:pPr marL="0" lvl="0" indent="0">
              <a:buNone/>
            </a:pPr>
            <a:r>
              <a:rPr lang="fr-FR" sz="1400" b="1" dirty="0"/>
              <a:t>Marié 2 fois :</a:t>
            </a:r>
            <a:r>
              <a:rPr lang="fr-FR" sz="1400" dirty="0" err="1">
                <a:solidFill>
                  <a:srgbClr val="000000"/>
                </a:solidFill>
                <a:latin typeface="Albany" pitchFamily="34"/>
                <a:ea typeface="HG Mincho Light J" pitchFamily="2"/>
                <a:cs typeface="Arial Unicode MS" pitchFamily="2"/>
              </a:rPr>
              <a:t>ll</a:t>
            </a:r>
            <a:r>
              <a:rPr lang="fr-FR" sz="1400" dirty="0">
                <a:solidFill>
                  <a:srgbClr val="000000"/>
                </a:solidFill>
                <a:latin typeface="Albany" pitchFamily="34"/>
                <a:ea typeface="HG Mincho Light J" pitchFamily="2"/>
                <a:cs typeface="Arial Unicode MS" pitchFamily="2"/>
              </a:rPr>
              <a:t> avait épousé en 1752 une riche veuve, plus âgée que lui de 12 ans                </a:t>
            </a:r>
            <a:r>
              <a:rPr lang="fr-FR" sz="1400" b="1" dirty="0">
                <a:solidFill>
                  <a:srgbClr val="000000"/>
                </a:solidFill>
                <a:latin typeface="Albany" pitchFamily="34"/>
                <a:ea typeface="HG Mincho Light J" pitchFamily="2"/>
                <a:cs typeface="Arial Unicode MS" pitchFamily="2"/>
              </a:rPr>
              <a:t>, </a:t>
            </a:r>
          </a:p>
          <a:p>
            <a:pPr marL="0" lvl="0" indent="0" algn="ctr">
              <a:buNone/>
            </a:pPr>
            <a:r>
              <a:rPr lang="fr-FR" sz="1400" b="1" dirty="0">
                <a:solidFill>
                  <a:srgbClr val="000000"/>
                </a:solidFill>
                <a:highlight>
                  <a:srgbClr val="FFFF00"/>
                </a:highlight>
                <a:latin typeface="Albany" pitchFamily="34"/>
                <a:ea typeface="HG Mincho Light J" pitchFamily="2"/>
                <a:cs typeface="Arial Unicode MS" pitchFamily="2"/>
              </a:rPr>
              <a:t>Eléonore de </a:t>
            </a:r>
            <a:r>
              <a:rPr lang="fr-FR" sz="1400" b="1" dirty="0" err="1">
                <a:solidFill>
                  <a:srgbClr val="000000"/>
                </a:solidFill>
                <a:highlight>
                  <a:srgbClr val="FFFF00"/>
                </a:highlight>
                <a:latin typeface="Albany" pitchFamily="34"/>
                <a:ea typeface="HG Mincho Light J" pitchFamily="2"/>
                <a:cs typeface="Arial Unicode MS" pitchFamily="2"/>
              </a:rPr>
              <a:t>Goyon</a:t>
            </a:r>
            <a:r>
              <a:rPr lang="fr-FR" sz="1400" b="1" dirty="0">
                <a:solidFill>
                  <a:srgbClr val="000000"/>
                </a:solidFill>
                <a:highlight>
                  <a:srgbClr val="FFFF00"/>
                </a:highlight>
                <a:latin typeface="Albany" pitchFamily="34"/>
                <a:ea typeface="HG Mincho Light J" pitchFamily="2"/>
                <a:cs typeface="Arial Unicode MS" pitchFamily="2"/>
              </a:rPr>
              <a:t> Baronne de Callac</a:t>
            </a:r>
            <a:r>
              <a:rPr lang="fr-FR" sz="1400" b="1" dirty="0">
                <a:solidFill>
                  <a:srgbClr val="000000"/>
                </a:solidFill>
                <a:latin typeface="Albany" pitchFamily="34"/>
                <a:ea typeface="HG Mincho Light J" pitchFamily="2"/>
                <a:cs typeface="Arial Unicode MS" pitchFamily="2"/>
              </a:rPr>
              <a:t>, </a:t>
            </a:r>
          </a:p>
          <a:p>
            <a:pPr marL="0" lvl="0" indent="0" algn="ctr">
              <a:buNone/>
            </a:pPr>
            <a:r>
              <a:rPr lang="fr-FR" sz="1400" b="1" dirty="0">
                <a:solidFill>
                  <a:srgbClr val="000000"/>
                </a:solidFill>
                <a:highlight>
                  <a:srgbClr val="FFFF00"/>
                </a:highlight>
                <a:latin typeface="Albany" pitchFamily="34"/>
                <a:ea typeface="HG Mincho Light J" pitchFamily="2"/>
                <a:cs typeface="Arial Unicode MS" pitchFamily="2"/>
              </a:rPr>
              <a:t>dame et seigneur de Cadoudal</a:t>
            </a:r>
            <a:r>
              <a:rPr lang="fr-FR" sz="1400" b="1" dirty="0">
                <a:solidFill>
                  <a:srgbClr val="000000"/>
                </a:solidFill>
                <a:latin typeface="Albany" pitchFamily="34"/>
                <a:ea typeface="HG Mincho Light J" pitchFamily="2"/>
                <a:cs typeface="Arial Unicode MS" pitchFamily="2"/>
              </a:rPr>
              <a:t>, </a:t>
            </a:r>
            <a:r>
              <a:rPr lang="fr-FR" sz="1400" b="1" dirty="0" err="1">
                <a:solidFill>
                  <a:srgbClr val="000000"/>
                </a:solidFill>
                <a:latin typeface="Albany" pitchFamily="34"/>
                <a:ea typeface="HG Mincho Light J" pitchFamily="2"/>
                <a:cs typeface="Arial Unicode MS" pitchFamily="2"/>
              </a:rPr>
              <a:t>Kernuol</a:t>
            </a:r>
            <a:r>
              <a:rPr lang="fr-FR" sz="1400" b="1" dirty="0">
                <a:solidFill>
                  <a:srgbClr val="000000"/>
                </a:solidFill>
                <a:latin typeface="Albany" pitchFamily="34"/>
                <a:ea typeface="HG Mincho Light J" pitchFamily="2"/>
                <a:cs typeface="Arial Unicode MS" pitchFamily="2"/>
              </a:rPr>
              <a:t> et autres lieux . </a:t>
            </a:r>
          </a:p>
          <a:p>
            <a:pPr marL="0" lvl="0" indent="0" algn="ctr">
              <a:buNone/>
            </a:pPr>
            <a:r>
              <a:rPr lang="fr-FR" sz="1400" b="1" dirty="0">
                <a:solidFill>
                  <a:srgbClr val="000000"/>
                </a:solidFill>
                <a:latin typeface="Albany" pitchFamily="34"/>
                <a:ea typeface="HG Mincho Light J" pitchFamily="2"/>
                <a:cs typeface="Arial Unicode MS" pitchFamily="2"/>
              </a:rPr>
              <a:t>Elle ne le suivit pas en Corse </a:t>
            </a:r>
          </a:p>
          <a:p>
            <a:pPr marL="0" lvl="0" indent="0" algn="ctr">
              <a:buNone/>
            </a:pPr>
            <a:r>
              <a:rPr lang="fr-FR" sz="1400" b="1" dirty="0">
                <a:solidFill>
                  <a:srgbClr val="000000"/>
                </a:solidFill>
                <a:latin typeface="Albany" pitchFamily="34"/>
                <a:ea typeface="HG Mincho Light J" pitchFamily="2"/>
                <a:cs typeface="Arial Unicode MS" pitchFamily="2"/>
              </a:rPr>
              <a:t>et resta séparée jusqu'à sa mort à Paris.</a:t>
            </a:r>
          </a:p>
          <a:p>
            <a:pPr marL="731520" lvl="3" indent="0" algn="ctr">
              <a:buNone/>
            </a:pPr>
            <a:r>
              <a:rPr lang="fr-FR" sz="1400" b="1" dirty="0">
                <a:solidFill>
                  <a:srgbClr val="000000"/>
                </a:solidFill>
                <a:latin typeface="Albany" pitchFamily="34"/>
                <a:ea typeface="HG Mincho Light J" pitchFamily="2"/>
                <a:cs typeface="Arial Unicode MS" pitchFamily="2"/>
              </a:rPr>
              <a:t> Ils n’eurent pas d’enfant</a:t>
            </a:r>
            <a:endParaRPr lang="fr-FR" sz="1400" dirty="0"/>
          </a:p>
          <a:p>
            <a:pPr marL="0" lvl="0" indent="0" algn="ctr">
              <a:buNone/>
            </a:pPr>
            <a:r>
              <a:rPr lang="fr-FR" sz="1400" dirty="0"/>
              <a:t>Le 29 septembre 1783,veuf il épouse en seconde noces, à Paris,</a:t>
            </a:r>
          </a:p>
          <a:p>
            <a:pPr marL="0" lvl="0" indent="0" algn="ctr">
              <a:buNone/>
            </a:pPr>
            <a:r>
              <a:rPr lang="fr-FR" sz="1400" dirty="0"/>
              <a:t> </a:t>
            </a:r>
            <a:r>
              <a:rPr lang="fr-FR" sz="1400" b="1" dirty="0">
                <a:highlight>
                  <a:srgbClr val="FFFF00"/>
                </a:highlight>
              </a:rPr>
              <a:t>Catherine Antoinette </a:t>
            </a:r>
            <a:r>
              <a:rPr lang="fr-FR" sz="1400" b="1" dirty="0" err="1">
                <a:highlight>
                  <a:srgbClr val="FFFF00"/>
                </a:highlight>
              </a:rPr>
              <a:t>Salinguerra</a:t>
            </a:r>
            <a:r>
              <a:rPr lang="fr-FR" sz="1400" b="1" dirty="0">
                <a:highlight>
                  <a:srgbClr val="FFFF00"/>
                </a:highlight>
              </a:rPr>
              <a:t> </a:t>
            </a:r>
          </a:p>
          <a:p>
            <a:pPr marL="0" lvl="0" indent="0" algn="ctr">
              <a:buNone/>
            </a:pPr>
            <a:r>
              <a:rPr lang="fr-FR" sz="1400" b="1" dirty="0">
                <a:highlight>
                  <a:srgbClr val="FFFF00"/>
                </a:highlight>
              </a:rPr>
              <a:t>de </a:t>
            </a:r>
            <a:r>
              <a:rPr lang="fr-FR" sz="1400" b="1" dirty="0" err="1">
                <a:highlight>
                  <a:srgbClr val="FFFF00"/>
                </a:highlight>
              </a:rPr>
              <a:t>Gayardon</a:t>
            </a:r>
            <a:r>
              <a:rPr lang="fr-FR" sz="1400" b="1" dirty="0">
                <a:highlight>
                  <a:srgbClr val="FFFF00"/>
                </a:highlight>
              </a:rPr>
              <a:t> de </a:t>
            </a:r>
            <a:r>
              <a:rPr lang="fr-FR" sz="1400" b="1" dirty="0" err="1">
                <a:highlight>
                  <a:srgbClr val="FFFF00"/>
                </a:highlight>
              </a:rPr>
              <a:t>Fenoyl</a:t>
            </a:r>
            <a:r>
              <a:rPr lang="fr-FR" sz="1400" dirty="0">
                <a:highlight>
                  <a:srgbClr val="FFFF00"/>
                </a:highlight>
              </a:rPr>
              <a:t>. </a:t>
            </a:r>
          </a:p>
          <a:p>
            <a:pPr marL="0" lvl="0" indent="0" algn="ctr">
              <a:buNone/>
            </a:pPr>
            <a:r>
              <a:rPr lang="fr-FR" sz="1400" b="1" dirty="0"/>
              <a:t>Avec laquelle il aura 2enfants</a:t>
            </a:r>
          </a:p>
        </p:txBody>
      </p:sp>
      <p:pic>
        <p:nvPicPr>
          <p:cNvPr id="5" name="Image 4">
            <a:extLst>
              <a:ext uri="{FF2B5EF4-FFF2-40B4-BE49-F238E27FC236}">
                <a16:creationId xmlns:a16="http://schemas.microsoft.com/office/drawing/2014/main" id="{FE1A6585-9D77-B965-652A-C82AD76E0E0A}"/>
              </a:ext>
            </a:extLst>
          </p:cNvPr>
          <p:cNvPicPr>
            <a:picLocks noChangeAspect="1"/>
          </p:cNvPicPr>
          <p:nvPr/>
        </p:nvPicPr>
        <p:blipFill>
          <a:blip r:embed="rId2"/>
          <a:stretch>
            <a:fillRect/>
          </a:stretch>
        </p:blipFill>
        <p:spPr>
          <a:xfrm>
            <a:off x="467544" y="980728"/>
            <a:ext cx="3528392" cy="5544616"/>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 calcmode="lin" valueType="num">
                                      <p:cBhvr additive="base">
                                        <p:cTn id="6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 calcmode="lin" valueType="num">
                                      <p:cBhvr additive="base">
                                        <p:cTn id="7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6E156FD-9667-6566-46D2-E12C3123C44F}"/>
              </a:ext>
            </a:extLst>
          </p:cNvPr>
          <p:cNvSpPr txBox="1"/>
          <p:nvPr/>
        </p:nvSpPr>
        <p:spPr>
          <a:xfrm>
            <a:off x="3275856" y="1556792"/>
            <a:ext cx="4752528" cy="4832092"/>
          </a:xfrm>
          <a:prstGeom prst="rect">
            <a:avLst/>
          </a:prstGeom>
          <a:noFill/>
        </p:spPr>
        <p:txBody>
          <a:bodyPr wrap="square">
            <a:spAutoFit/>
          </a:bodyPr>
          <a:lstStyle/>
          <a:p>
            <a:pPr algn="ctr"/>
            <a:r>
              <a:rPr lang="fr-FR" sz="2000" b="1" dirty="0">
                <a:highlight>
                  <a:srgbClr val="FFFF00"/>
                </a:highlight>
              </a:rPr>
              <a:t>Claude de MARBEUF premier</a:t>
            </a:r>
          </a:p>
          <a:p>
            <a:pPr algn="ctr"/>
            <a:r>
              <a:rPr lang="fr-FR" b="1" dirty="0"/>
              <a:t> </a:t>
            </a:r>
          </a:p>
          <a:p>
            <a:pPr algn="ctr"/>
            <a:r>
              <a:rPr lang="fr-FR" b="1" dirty="0"/>
              <a:t>Né à NANTES 10/07/1580 </a:t>
            </a:r>
          </a:p>
          <a:p>
            <a:pPr algn="ctr"/>
            <a:endParaRPr lang="fr-FR" b="1" dirty="0"/>
          </a:p>
          <a:p>
            <a:pPr algn="ctr"/>
            <a:r>
              <a:rPr lang="fr-FR" b="1" dirty="0"/>
              <a:t>Décédé à RENNES  en septembre 1661 </a:t>
            </a:r>
          </a:p>
          <a:p>
            <a:pPr algn="ctr"/>
            <a:r>
              <a:rPr lang="fr-FR" b="1" dirty="0"/>
              <a:t>à l'âge de 81 ans</a:t>
            </a:r>
          </a:p>
          <a:p>
            <a:pPr algn="ctr"/>
            <a:endParaRPr lang="fr-FR" b="1" dirty="0"/>
          </a:p>
          <a:p>
            <a:pPr marL="285750" indent="-285750" algn="ctr">
              <a:buFont typeface="Wingdings" panose="05000000000000000000" pitchFamily="2" charset="2"/>
              <a:buChar char="Ø"/>
            </a:pPr>
            <a:r>
              <a:rPr lang="fr-FR" b="1" dirty="0"/>
              <a:t>Premier Président </a:t>
            </a:r>
          </a:p>
          <a:p>
            <a:pPr algn="ctr"/>
            <a:r>
              <a:rPr lang="fr-FR" b="1" dirty="0"/>
              <a:t>Au Parlement de BRETAGNEA</a:t>
            </a:r>
          </a:p>
          <a:p>
            <a:pPr algn="ctr"/>
            <a:endParaRPr lang="fr-FR" b="1" dirty="0"/>
          </a:p>
          <a:p>
            <a:pPr marL="285750" indent="-285750" algn="ctr">
              <a:buFont typeface="Wingdings" panose="05000000000000000000" pitchFamily="2" charset="2"/>
              <a:buChar char="Ø"/>
            </a:pPr>
            <a:r>
              <a:rPr lang="fr-FR" b="1" dirty="0"/>
              <a:t>Lieutenant du Roi en BRETAGNE</a:t>
            </a:r>
          </a:p>
          <a:p>
            <a:pPr algn="ctr"/>
            <a:endParaRPr lang="fr-FR" b="1" dirty="0"/>
          </a:p>
          <a:p>
            <a:pPr marL="285750" indent="-285750" algn="ctr">
              <a:buFont typeface="Wingdings" panose="05000000000000000000" pitchFamily="2" charset="2"/>
              <a:buChar char="Ø"/>
            </a:pPr>
            <a:r>
              <a:rPr lang="fr-FR" b="1" dirty="0"/>
              <a:t>Conseiller du Roi </a:t>
            </a:r>
          </a:p>
          <a:p>
            <a:pPr algn="ctr"/>
            <a:r>
              <a:rPr lang="fr-FR" b="1" dirty="0"/>
              <a:t>en ses conseils d’états et privés</a:t>
            </a:r>
          </a:p>
          <a:p>
            <a:pPr algn="ctr"/>
            <a:endParaRPr lang="fr-FR" b="1" dirty="0"/>
          </a:p>
          <a:p>
            <a:pPr marL="285750" indent="-285750" algn="ctr">
              <a:buFont typeface="Wingdings" panose="05000000000000000000" pitchFamily="2" charset="2"/>
              <a:buChar char="v"/>
            </a:pPr>
            <a:endParaRPr lang="fr-FR" b="1" dirty="0"/>
          </a:p>
          <a:p>
            <a:pPr algn="ctr"/>
            <a:endParaRPr lang="fr-FR" b="1" dirty="0"/>
          </a:p>
        </p:txBody>
      </p:sp>
      <p:sp>
        <p:nvSpPr>
          <p:cNvPr id="5" name="ZoneTexte 4">
            <a:extLst>
              <a:ext uri="{FF2B5EF4-FFF2-40B4-BE49-F238E27FC236}">
                <a16:creationId xmlns:a16="http://schemas.microsoft.com/office/drawing/2014/main" id="{2B862E66-B689-8762-3987-FC58A5D2CFF5}"/>
              </a:ext>
            </a:extLst>
          </p:cNvPr>
          <p:cNvSpPr txBox="1"/>
          <p:nvPr/>
        </p:nvSpPr>
        <p:spPr>
          <a:xfrm>
            <a:off x="683568" y="332656"/>
            <a:ext cx="8748464" cy="646331"/>
          </a:xfrm>
          <a:prstGeom prst="rect">
            <a:avLst/>
          </a:prstGeom>
          <a:noFill/>
        </p:spPr>
        <p:txBody>
          <a:bodyPr wrap="square">
            <a:spAutoFit/>
          </a:bodyPr>
          <a:lstStyle/>
          <a:p>
            <a:pPr algn="ctr"/>
            <a:r>
              <a:rPr lang="fr-FR" dirty="0"/>
              <a:t> </a:t>
            </a:r>
            <a:r>
              <a:rPr lang="fr-FR" b="1" dirty="0"/>
              <a:t>La famille MARBEUF est originaire  de la province du MAINE</a:t>
            </a:r>
          </a:p>
          <a:p>
            <a:pPr algn="ctr"/>
            <a:r>
              <a:rPr lang="fr-FR" b="1" dirty="0"/>
              <a:t> Elle arrive en BRETAGNE en 1409</a:t>
            </a:r>
          </a:p>
        </p:txBody>
      </p:sp>
      <p:pic>
        <p:nvPicPr>
          <p:cNvPr id="3" name="Image 2">
            <a:extLst>
              <a:ext uri="{FF2B5EF4-FFF2-40B4-BE49-F238E27FC236}">
                <a16:creationId xmlns:a16="http://schemas.microsoft.com/office/drawing/2014/main" id="{57D866A7-FA55-C1C3-BB92-DCF619D1F421}"/>
              </a:ext>
            </a:extLst>
          </p:cNvPr>
          <p:cNvPicPr>
            <a:picLocks noChangeAspect="1"/>
          </p:cNvPicPr>
          <p:nvPr/>
        </p:nvPicPr>
        <p:blipFill>
          <a:blip r:embed="rId2"/>
          <a:stretch>
            <a:fillRect/>
          </a:stretch>
        </p:blipFill>
        <p:spPr>
          <a:xfrm>
            <a:off x="1043608" y="2132856"/>
            <a:ext cx="2377646" cy="2505673"/>
          </a:xfrm>
          <a:prstGeom prst="rect">
            <a:avLst/>
          </a:prstGeom>
        </p:spPr>
      </p:pic>
    </p:spTree>
    <p:extLst>
      <p:ext uri="{BB962C8B-B14F-4D97-AF65-F5344CB8AC3E}">
        <p14:creationId xmlns:p14="http://schemas.microsoft.com/office/powerpoint/2010/main" val="2031918420"/>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043C8C0-5C69-F2B7-927F-FAC660256911}"/>
              </a:ext>
            </a:extLst>
          </p:cNvPr>
          <p:cNvSpPr txBox="1"/>
          <p:nvPr/>
        </p:nvSpPr>
        <p:spPr>
          <a:xfrm>
            <a:off x="3431201" y="225099"/>
            <a:ext cx="5415214" cy="5262979"/>
          </a:xfrm>
          <a:prstGeom prst="rect">
            <a:avLst/>
          </a:prstGeom>
          <a:noFill/>
        </p:spPr>
        <p:txBody>
          <a:bodyPr wrap="square">
            <a:spAutoFit/>
          </a:bodyPr>
          <a:lstStyle/>
          <a:p>
            <a:pPr algn="ctr"/>
            <a:r>
              <a:rPr lang="fr-FR" sz="1600" b="1" dirty="0">
                <a:highlight>
                  <a:srgbClr val="FFFF00"/>
                </a:highlight>
              </a:rPr>
              <a:t>Claude de MARBEUF 2 </a:t>
            </a:r>
          </a:p>
          <a:p>
            <a:pPr algn="ctr"/>
            <a:endParaRPr lang="fr-FR" sz="1600" b="1" dirty="0"/>
          </a:p>
          <a:p>
            <a:pPr algn="ctr"/>
            <a:r>
              <a:rPr lang="fr-FR" sz="1600" b="1" dirty="0"/>
              <a:t>Né à RENNES en 1625</a:t>
            </a:r>
          </a:p>
          <a:p>
            <a:pPr algn="ctr"/>
            <a:r>
              <a:rPr lang="fr-FR" sz="1600" b="1" dirty="0"/>
              <a:t>Décédé à RENNES en 1698 (73 ans)</a:t>
            </a:r>
          </a:p>
          <a:p>
            <a:pPr algn="ctr"/>
            <a:r>
              <a:rPr lang="fr-FR" sz="1600" b="1" dirty="0"/>
              <a:t>Père de 33 enfants </a:t>
            </a:r>
          </a:p>
          <a:p>
            <a:pPr algn="ctr"/>
            <a:endParaRPr lang="fr-FR" sz="1600" b="1" dirty="0"/>
          </a:p>
          <a:p>
            <a:pPr algn="ctr"/>
            <a:r>
              <a:rPr lang="fr-FR" sz="1600" b="1" dirty="0"/>
              <a:t>Président  à Mortier</a:t>
            </a:r>
          </a:p>
          <a:p>
            <a:pPr algn="ctr"/>
            <a:r>
              <a:rPr lang="fr-FR" sz="1600" b="1" dirty="0"/>
              <a:t> au Parlement de BRETAGNE</a:t>
            </a:r>
          </a:p>
          <a:p>
            <a:pPr algn="ctr"/>
            <a:endParaRPr lang="fr-FR" sz="1600" b="1" dirty="0"/>
          </a:p>
          <a:p>
            <a:pPr algn="ctr"/>
            <a:r>
              <a:rPr lang="fr-FR" sz="1600" b="1" dirty="0"/>
              <a:t>Fournira à la FRANCE </a:t>
            </a:r>
          </a:p>
          <a:p>
            <a:pPr algn="ctr"/>
            <a:r>
              <a:rPr lang="fr-FR" sz="1600" b="1" dirty="0"/>
              <a:t>Avec ses  fils et ses petits fils en 200 ans</a:t>
            </a:r>
          </a:p>
          <a:p>
            <a:pPr algn="ctr"/>
            <a:r>
              <a:rPr lang="fr-FR" sz="1600" b="1" dirty="0"/>
              <a:t> </a:t>
            </a:r>
          </a:p>
          <a:p>
            <a:pPr marL="285750" indent="-285750" algn="ctr">
              <a:buFont typeface="Wingdings" panose="05000000000000000000" pitchFamily="2" charset="2"/>
              <a:buChar char="Ø"/>
            </a:pPr>
            <a:r>
              <a:rPr lang="fr-FR" sz="1600" b="1" dirty="0"/>
              <a:t>5 Présidents</a:t>
            </a:r>
          </a:p>
          <a:p>
            <a:pPr algn="ctr"/>
            <a:r>
              <a:rPr lang="fr-FR" sz="1600" b="1" dirty="0"/>
              <a:t> au Parlement de BRETAGNE </a:t>
            </a:r>
          </a:p>
          <a:p>
            <a:pPr algn="ctr"/>
            <a:endParaRPr lang="fr-FR" sz="1600" b="1" dirty="0"/>
          </a:p>
          <a:p>
            <a:pPr marL="285750" indent="-285750" algn="ctr">
              <a:buFont typeface="Wingdings" panose="05000000000000000000" pitchFamily="2" charset="2"/>
              <a:buChar char="Ø"/>
            </a:pPr>
            <a:r>
              <a:rPr lang="fr-FR" sz="1600" b="1" dirty="0"/>
              <a:t>Un cardinal Primat des Gaules</a:t>
            </a:r>
          </a:p>
          <a:p>
            <a:pPr algn="ctr"/>
            <a:endParaRPr lang="fr-FR" sz="1600" b="1" dirty="0"/>
          </a:p>
          <a:p>
            <a:pPr marL="285750" indent="-285750" algn="ctr">
              <a:buFont typeface="Wingdings" panose="05000000000000000000" pitchFamily="2" charset="2"/>
              <a:buChar char="Ø"/>
            </a:pPr>
            <a:r>
              <a:rPr lang="fr-FR" sz="1600" b="1" dirty="0"/>
              <a:t>des Lieutenants généraux du Roi </a:t>
            </a:r>
          </a:p>
          <a:p>
            <a:pPr algn="ctr"/>
            <a:endParaRPr lang="fr-FR" sz="1600" b="1" dirty="0"/>
          </a:p>
          <a:p>
            <a:pPr marL="285750" indent="-285750" algn="ctr">
              <a:buFont typeface="Wingdings" panose="05000000000000000000" pitchFamily="2" charset="2"/>
              <a:buChar char="Ø"/>
            </a:pPr>
            <a:r>
              <a:rPr lang="fr-FR" sz="1600" b="1" dirty="0"/>
              <a:t> Plusieurs Lieutenant Généraux </a:t>
            </a:r>
          </a:p>
          <a:p>
            <a:pPr algn="ctr"/>
            <a:r>
              <a:rPr lang="fr-FR" sz="1600" b="1" dirty="0"/>
              <a:t>des Armées du ROI</a:t>
            </a:r>
            <a:r>
              <a:rPr lang="fr-FR" sz="1600" dirty="0"/>
              <a:t> </a:t>
            </a:r>
          </a:p>
        </p:txBody>
      </p:sp>
      <p:pic>
        <p:nvPicPr>
          <p:cNvPr id="5" name="Image 4">
            <a:extLst>
              <a:ext uri="{FF2B5EF4-FFF2-40B4-BE49-F238E27FC236}">
                <a16:creationId xmlns:a16="http://schemas.microsoft.com/office/drawing/2014/main" id="{CB0A6F4E-55A3-5684-71DA-4E0A61CE15AC}"/>
              </a:ext>
            </a:extLst>
          </p:cNvPr>
          <p:cNvPicPr>
            <a:picLocks noChangeAspect="1"/>
          </p:cNvPicPr>
          <p:nvPr/>
        </p:nvPicPr>
        <p:blipFill>
          <a:blip r:embed="rId2"/>
          <a:stretch>
            <a:fillRect/>
          </a:stretch>
        </p:blipFill>
        <p:spPr>
          <a:xfrm>
            <a:off x="297585" y="692696"/>
            <a:ext cx="3133616" cy="4752528"/>
          </a:xfrm>
          <a:prstGeom prst="rect">
            <a:avLst/>
          </a:prstGeom>
        </p:spPr>
      </p:pic>
      <p:sp>
        <p:nvSpPr>
          <p:cNvPr id="6" name="ZoneTexte 5">
            <a:extLst>
              <a:ext uri="{FF2B5EF4-FFF2-40B4-BE49-F238E27FC236}">
                <a16:creationId xmlns:a16="http://schemas.microsoft.com/office/drawing/2014/main" id="{841978BE-7D63-7D79-361B-19BD7E0932A1}"/>
              </a:ext>
            </a:extLst>
          </p:cNvPr>
          <p:cNvSpPr txBox="1"/>
          <p:nvPr/>
        </p:nvSpPr>
        <p:spPr>
          <a:xfrm>
            <a:off x="460237" y="5842138"/>
            <a:ext cx="2808312" cy="646331"/>
          </a:xfrm>
          <a:prstGeom prst="rect">
            <a:avLst/>
          </a:prstGeom>
          <a:noFill/>
        </p:spPr>
        <p:txBody>
          <a:bodyPr wrap="square" rtlCol="0">
            <a:spAutoFit/>
          </a:bodyPr>
          <a:lstStyle/>
          <a:p>
            <a:pPr algn="ctr"/>
            <a:r>
              <a:rPr lang="fr-FR" b="1" dirty="0"/>
              <a:t>Il est le grand Père de Louis MARBEUF</a:t>
            </a:r>
          </a:p>
        </p:txBody>
      </p:sp>
      <p:sp>
        <p:nvSpPr>
          <p:cNvPr id="7" name="ZoneTexte 6">
            <a:extLst>
              <a:ext uri="{FF2B5EF4-FFF2-40B4-BE49-F238E27FC236}">
                <a16:creationId xmlns:a16="http://schemas.microsoft.com/office/drawing/2014/main" id="{84FD6790-8598-F139-E6AF-D16CC1E744A8}"/>
              </a:ext>
            </a:extLst>
          </p:cNvPr>
          <p:cNvSpPr txBox="1"/>
          <p:nvPr/>
        </p:nvSpPr>
        <p:spPr>
          <a:xfrm>
            <a:off x="3720122" y="5613792"/>
            <a:ext cx="4837372" cy="1200329"/>
          </a:xfrm>
          <a:prstGeom prst="rect">
            <a:avLst/>
          </a:prstGeom>
          <a:noFill/>
        </p:spPr>
        <p:txBody>
          <a:bodyPr wrap="square" rtlCol="0">
            <a:spAutoFit/>
          </a:bodyPr>
          <a:lstStyle/>
          <a:p>
            <a:pPr algn="ctr"/>
            <a:r>
              <a:rPr lang="fr-FR" b="1" dirty="0"/>
              <a:t>Possiblement </a:t>
            </a:r>
          </a:p>
          <a:p>
            <a:pPr algn="ctr"/>
            <a:r>
              <a:rPr lang="fr-FR" b="1" dirty="0"/>
              <a:t>l’arrière grand père génétique</a:t>
            </a:r>
          </a:p>
          <a:p>
            <a:pPr algn="ctr"/>
            <a:r>
              <a:rPr lang="fr-FR" b="1" dirty="0"/>
              <a:t> des 2 Empereurs Napoléon 1</a:t>
            </a:r>
            <a:r>
              <a:rPr lang="fr-FR" b="1" baseline="30000" dirty="0"/>
              <a:t>er</a:t>
            </a:r>
            <a:r>
              <a:rPr lang="fr-FR" b="1" dirty="0"/>
              <a:t> et Napoléon III </a:t>
            </a:r>
          </a:p>
        </p:txBody>
      </p:sp>
    </p:spTree>
    <p:extLst>
      <p:ext uri="{BB962C8B-B14F-4D97-AF65-F5344CB8AC3E}">
        <p14:creationId xmlns:p14="http://schemas.microsoft.com/office/powerpoint/2010/main" val="42363619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7">
                                            <p:txEl>
                                              <p:pRg st="0" end="0"/>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 calcmode="lin" valueType="num">
                                      <p:cBhvr>
                                        <p:cTn id="18"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7">
                                            <p:txEl>
                                              <p:pRg st="1" end="1"/>
                                            </p:txEl>
                                          </p:spTgt>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p:cTn id="23"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2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44624"/>
            <a:ext cx="7488832" cy="792088"/>
          </a:xfrm>
        </p:spPr>
        <p:txBody>
          <a:bodyPr>
            <a:noAutofit/>
          </a:bodyPr>
          <a:lstStyle/>
          <a:p>
            <a:pPr algn="ctr"/>
            <a:r>
              <a:rPr lang="fr-FR" sz="1600" b="1" dirty="0"/>
              <a:t>Hôtel MARBEUF à RENNES , où est né Louis MARBEUF</a:t>
            </a:r>
            <a:br>
              <a:rPr lang="fr-FR" sz="1600" b="1" dirty="0"/>
            </a:br>
            <a:r>
              <a:rPr lang="fr-FR" sz="1600" b="1" dirty="0"/>
              <a:t> Gouverneur de la CORSE</a:t>
            </a:r>
            <a:br>
              <a:rPr lang="fr-FR" sz="1600" b="1" dirty="0"/>
            </a:br>
            <a:endParaRPr lang="fr-FR" sz="1600" b="1" dirty="0"/>
          </a:p>
        </p:txBody>
      </p:sp>
      <p:pic>
        <p:nvPicPr>
          <p:cNvPr id="8" name="Image 7">
            <a:extLst>
              <a:ext uri="{FF2B5EF4-FFF2-40B4-BE49-F238E27FC236}">
                <a16:creationId xmlns:a16="http://schemas.microsoft.com/office/drawing/2014/main" id="{AE51ACD4-96B2-BE2C-E354-D32F56D8EEC1}"/>
              </a:ext>
            </a:extLst>
          </p:cNvPr>
          <p:cNvPicPr>
            <a:picLocks noChangeAspect="1"/>
          </p:cNvPicPr>
          <p:nvPr/>
        </p:nvPicPr>
        <p:blipFill>
          <a:blip r:embed="rId2"/>
          <a:stretch>
            <a:fillRect/>
          </a:stretch>
        </p:blipFill>
        <p:spPr>
          <a:xfrm>
            <a:off x="1259632" y="620688"/>
            <a:ext cx="7560840" cy="5220841"/>
          </a:xfrm>
          <a:prstGeom prst="rect">
            <a:avLst/>
          </a:prstGeom>
        </p:spPr>
      </p:pic>
      <p:sp>
        <p:nvSpPr>
          <p:cNvPr id="14" name="ZoneTexte 13">
            <a:extLst>
              <a:ext uri="{FF2B5EF4-FFF2-40B4-BE49-F238E27FC236}">
                <a16:creationId xmlns:a16="http://schemas.microsoft.com/office/drawing/2014/main" id="{D8489D63-9E45-09AD-FC44-5D2923E3E598}"/>
              </a:ext>
            </a:extLst>
          </p:cNvPr>
          <p:cNvSpPr txBox="1"/>
          <p:nvPr/>
        </p:nvSpPr>
        <p:spPr>
          <a:xfrm>
            <a:off x="1962472" y="5841529"/>
            <a:ext cx="6858000" cy="923330"/>
          </a:xfrm>
          <a:prstGeom prst="rect">
            <a:avLst/>
          </a:prstGeom>
          <a:noFill/>
        </p:spPr>
        <p:txBody>
          <a:bodyPr wrap="square">
            <a:spAutoFit/>
          </a:bodyPr>
          <a:lstStyle/>
          <a:p>
            <a:pPr algn="ctr"/>
            <a:r>
              <a:rPr lang="fr-FR" b="1" dirty="0"/>
              <a:t>Construit par Claude MARBEUF 2 </a:t>
            </a:r>
          </a:p>
          <a:p>
            <a:pPr algn="ctr"/>
            <a:r>
              <a:rPr lang="fr-FR" b="1" dirty="0"/>
              <a:t> Premier Président  au Parlement de BRETAGNE</a:t>
            </a:r>
          </a:p>
          <a:p>
            <a:pPr algn="ctr"/>
            <a:r>
              <a:rPr lang="fr-FR" b="1" dirty="0"/>
              <a:t>Entre 1640 et 1650</a:t>
            </a: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B37A969-4CE1-9CB1-CC5C-0D6D1DB24F40}"/>
              </a:ext>
            </a:extLst>
          </p:cNvPr>
          <p:cNvPicPr>
            <a:picLocks noChangeAspect="1"/>
          </p:cNvPicPr>
          <p:nvPr/>
        </p:nvPicPr>
        <p:blipFill>
          <a:blip r:embed="rId2"/>
          <a:stretch>
            <a:fillRect/>
          </a:stretch>
        </p:blipFill>
        <p:spPr>
          <a:xfrm>
            <a:off x="2555776" y="1393272"/>
            <a:ext cx="6370872" cy="4018093"/>
          </a:xfrm>
          <a:prstGeom prst="rect">
            <a:avLst/>
          </a:prstGeom>
        </p:spPr>
      </p:pic>
      <p:pic>
        <p:nvPicPr>
          <p:cNvPr id="4" name="Image 3">
            <a:extLst>
              <a:ext uri="{FF2B5EF4-FFF2-40B4-BE49-F238E27FC236}">
                <a16:creationId xmlns:a16="http://schemas.microsoft.com/office/drawing/2014/main" id="{E680E0CF-F414-A117-B3F1-8BB7892C7CB9}"/>
              </a:ext>
            </a:extLst>
          </p:cNvPr>
          <p:cNvPicPr>
            <a:picLocks noChangeAspect="1"/>
          </p:cNvPicPr>
          <p:nvPr/>
        </p:nvPicPr>
        <p:blipFill>
          <a:blip r:embed="rId3"/>
          <a:stretch>
            <a:fillRect/>
          </a:stretch>
        </p:blipFill>
        <p:spPr>
          <a:xfrm>
            <a:off x="338769" y="1409079"/>
            <a:ext cx="1944216" cy="4018092"/>
          </a:xfrm>
          <a:prstGeom prst="rect">
            <a:avLst/>
          </a:prstGeom>
        </p:spPr>
      </p:pic>
      <p:sp>
        <p:nvSpPr>
          <p:cNvPr id="6" name="ZoneTexte 5">
            <a:extLst>
              <a:ext uri="{FF2B5EF4-FFF2-40B4-BE49-F238E27FC236}">
                <a16:creationId xmlns:a16="http://schemas.microsoft.com/office/drawing/2014/main" id="{7E59D873-CF27-EF88-2CA6-AB4A4D87DE6E}"/>
              </a:ext>
            </a:extLst>
          </p:cNvPr>
          <p:cNvSpPr txBox="1"/>
          <p:nvPr/>
        </p:nvSpPr>
        <p:spPr>
          <a:xfrm>
            <a:off x="1115616" y="208750"/>
            <a:ext cx="7704856" cy="1200329"/>
          </a:xfrm>
          <a:prstGeom prst="rect">
            <a:avLst/>
          </a:prstGeom>
          <a:noFill/>
        </p:spPr>
        <p:txBody>
          <a:bodyPr wrap="square">
            <a:spAutoFit/>
          </a:bodyPr>
          <a:lstStyle/>
          <a:p>
            <a:pPr algn="ctr"/>
            <a:r>
              <a:rPr lang="fr-FR" b="1" dirty="0"/>
              <a:t>Claude de Marbeuf 2 </a:t>
            </a:r>
          </a:p>
          <a:p>
            <a:pPr algn="ctr"/>
            <a:r>
              <a:rPr lang="fr-FR" b="1" dirty="0"/>
              <a:t>Doyen des Présidents  au Parlement de BRETAGNE</a:t>
            </a:r>
          </a:p>
          <a:p>
            <a:pPr algn="ctr"/>
            <a:r>
              <a:rPr lang="fr-FR" b="1" dirty="0"/>
              <a:t>Avait pris  possession de l'édifice </a:t>
            </a:r>
          </a:p>
          <a:p>
            <a:pPr algn="ctr"/>
            <a:r>
              <a:rPr lang="fr-FR" b="1" dirty="0"/>
              <a:t>Le 16 janvier 1655</a:t>
            </a:r>
          </a:p>
        </p:txBody>
      </p:sp>
      <p:sp>
        <p:nvSpPr>
          <p:cNvPr id="3" name="ZoneTexte 2">
            <a:extLst>
              <a:ext uri="{FF2B5EF4-FFF2-40B4-BE49-F238E27FC236}">
                <a16:creationId xmlns:a16="http://schemas.microsoft.com/office/drawing/2014/main" id="{20A942E1-F7C2-6B31-15EE-C9058121B046}"/>
              </a:ext>
            </a:extLst>
          </p:cNvPr>
          <p:cNvSpPr txBox="1"/>
          <p:nvPr/>
        </p:nvSpPr>
        <p:spPr>
          <a:xfrm>
            <a:off x="1136280" y="5398318"/>
            <a:ext cx="8037134" cy="1785104"/>
          </a:xfrm>
          <a:prstGeom prst="rect">
            <a:avLst/>
          </a:prstGeom>
          <a:noFill/>
        </p:spPr>
        <p:txBody>
          <a:bodyPr wrap="square" rtlCol="0">
            <a:spAutoFit/>
          </a:bodyPr>
          <a:lstStyle/>
          <a:p>
            <a:pPr algn="ctr"/>
            <a:r>
              <a:rPr lang="fr-FR" dirty="0"/>
              <a:t> </a:t>
            </a:r>
            <a:r>
              <a:rPr lang="fr-FR" sz="1400" b="1" dirty="0"/>
              <a:t>Plus qu’une institution judiciaire</a:t>
            </a:r>
          </a:p>
          <a:p>
            <a:pPr algn="ctr"/>
            <a:r>
              <a:rPr lang="fr-FR" sz="1400" b="1" dirty="0"/>
              <a:t> une institution politique particulière </a:t>
            </a:r>
          </a:p>
          <a:p>
            <a:pPr algn="ctr"/>
            <a:r>
              <a:rPr lang="fr-FR" sz="1400" b="1" dirty="0"/>
              <a:t> suite au Traité de FONTAINEBLEAU de 1532</a:t>
            </a:r>
          </a:p>
          <a:p>
            <a:pPr algn="ctr"/>
            <a:r>
              <a:rPr lang="fr-FR" sz="1400" b="1" dirty="0"/>
              <a:t> garantissant  les libertés bretonnes possédait </a:t>
            </a:r>
          </a:p>
          <a:p>
            <a:pPr algn="ctr"/>
            <a:r>
              <a:rPr lang="fr-FR" sz="1400" b="1" dirty="0"/>
              <a:t>quelques prérogatives administratives</a:t>
            </a:r>
          </a:p>
          <a:p>
            <a:pPr algn="ctr"/>
            <a:r>
              <a:rPr lang="fr-FR" sz="1400" b="1" dirty="0"/>
              <a:t>Telle que la tutelle des paroisses ou la police générale.</a:t>
            </a:r>
          </a:p>
          <a:p>
            <a:pPr algn="ctr"/>
            <a:endParaRPr lang="fr-FR" b="1" dirty="0"/>
          </a:p>
        </p:txBody>
      </p:sp>
    </p:spTree>
    <p:extLst>
      <p:ext uri="{BB962C8B-B14F-4D97-AF65-F5344CB8AC3E}">
        <p14:creationId xmlns:p14="http://schemas.microsoft.com/office/powerpoint/2010/main" val="114870321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par>
                                <p:cTn id="24" presetID="53" presetClass="entr" presetSubtype="16"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8" dur="500"/>
                                        <p:tgtEl>
                                          <p:spTgt spid="3">
                                            <p:txEl>
                                              <p:pRg st="3" end="3"/>
                                            </p:txEl>
                                          </p:spTgt>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3">
                                            <p:txEl>
                                              <p:pRg st="4" end="4"/>
                                            </p:txEl>
                                          </p:spTgt>
                                        </p:tgtEl>
                                      </p:cBhvr>
                                    </p:animEffect>
                                  </p:childTnLst>
                                </p:cTn>
                              </p:par>
                              <p:par>
                                <p:cTn id="34" presetID="53" presetClass="entr" presetSubtype="16"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p:cTn id="3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2F0B86C-10B4-28C8-CC00-86CF22D24BF0}"/>
              </a:ext>
            </a:extLst>
          </p:cNvPr>
          <p:cNvSpPr txBox="1"/>
          <p:nvPr/>
        </p:nvSpPr>
        <p:spPr>
          <a:xfrm>
            <a:off x="1079104" y="33718"/>
            <a:ext cx="8064896" cy="6740307"/>
          </a:xfrm>
          <a:prstGeom prst="rect">
            <a:avLst/>
          </a:prstGeom>
          <a:noFill/>
        </p:spPr>
        <p:txBody>
          <a:bodyPr wrap="square">
            <a:spAutoFit/>
          </a:bodyPr>
          <a:lstStyle/>
          <a:p>
            <a:pPr algn="ctr"/>
            <a:r>
              <a:rPr lang="fr-FR" b="1" dirty="0"/>
              <a:t>En résumé  la Famille MARBEUF </a:t>
            </a:r>
          </a:p>
          <a:p>
            <a:pPr algn="ctr"/>
            <a:r>
              <a:rPr lang="fr-FR" b="1" dirty="0"/>
              <a:t> avec ses membres sur plusieurs générations  </a:t>
            </a:r>
          </a:p>
          <a:p>
            <a:pPr algn="ctr"/>
            <a:r>
              <a:rPr lang="fr-FR" b="1" dirty="0"/>
              <a:t>va occuper tous les leviers du pouvoir en BRETAGNE  </a:t>
            </a:r>
          </a:p>
          <a:p>
            <a:pPr algn="ctr"/>
            <a:r>
              <a:rPr lang="fr-FR" b="1" dirty="0"/>
              <a:t>et  souvent en même temps  </a:t>
            </a:r>
          </a:p>
          <a:p>
            <a:pPr algn="ctr"/>
            <a:r>
              <a:rPr lang="fr-FR" b="1" dirty="0"/>
              <a:t>pendant plus de 200ans </a:t>
            </a:r>
          </a:p>
          <a:p>
            <a:pPr algn="ctr"/>
            <a:endParaRPr lang="fr-FR" b="1" dirty="0"/>
          </a:p>
          <a:p>
            <a:pPr marL="285750" indent="-285750" algn="ctr">
              <a:buFont typeface="Wingdings" panose="05000000000000000000" pitchFamily="2" charset="2"/>
              <a:buChar char="Ø"/>
            </a:pPr>
            <a:r>
              <a:rPr lang="fr-FR" b="1" dirty="0">
                <a:highlight>
                  <a:srgbClr val="FFFF00"/>
                </a:highlight>
              </a:rPr>
              <a:t>Le pouvoir Judicaire et politique </a:t>
            </a:r>
          </a:p>
          <a:p>
            <a:pPr algn="ctr"/>
            <a:r>
              <a:rPr lang="fr-FR" b="1" dirty="0"/>
              <a:t> avec  ses 5 présidents successifs </a:t>
            </a:r>
          </a:p>
          <a:p>
            <a:pPr algn="ctr"/>
            <a:r>
              <a:rPr lang="fr-FR" b="1" dirty="0"/>
              <a:t>Ses nombreux, procureurs et Conseillers</a:t>
            </a:r>
          </a:p>
          <a:p>
            <a:pPr algn="ctr"/>
            <a:r>
              <a:rPr lang="fr-FR" b="1" dirty="0"/>
              <a:t> au Parlement de BRETAGNE.</a:t>
            </a:r>
          </a:p>
          <a:p>
            <a:pPr algn="ctr"/>
            <a:r>
              <a:rPr lang="fr-FR" b="1" dirty="0"/>
              <a:t> </a:t>
            </a:r>
          </a:p>
          <a:p>
            <a:pPr marL="285750" indent="-285750" algn="ctr">
              <a:buFont typeface="Wingdings" panose="05000000000000000000" pitchFamily="2" charset="2"/>
              <a:buChar char="Ø"/>
            </a:pPr>
            <a:r>
              <a:rPr lang="fr-FR" b="1" dirty="0">
                <a:highlight>
                  <a:srgbClr val="FFFF00"/>
                </a:highlight>
              </a:rPr>
              <a:t>Le pouvoir administratif</a:t>
            </a:r>
          </a:p>
          <a:p>
            <a:pPr algn="ctr"/>
            <a:r>
              <a:rPr lang="fr-FR" b="1" dirty="0"/>
              <a:t>avec ses Lieutenant généraux du Roi . </a:t>
            </a:r>
          </a:p>
          <a:p>
            <a:pPr algn="ctr"/>
            <a:endParaRPr lang="fr-FR" b="1" dirty="0"/>
          </a:p>
          <a:p>
            <a:pPr marL="285750" indent="-285750" algn="ctr">
              <a:buFont typeface="Wingdings" panose="05000000000000000000" pitchFamily="2" charset="2"/>
              <a:buChar char="Ø"/>
            </a:pPr>
            <a:r>
              <a:rPr lang="fr-FR" b="1" dirty="0">
                <a:highlight>
                  <a:srgbClr val="FFFF00"/>
                </a:highlight>
              </a:rPr>
              <a:t>Le pouvoir militaire </a:t>
            </a:r>
          </a:p>
          <a:p>
            <a:pPr algn="ctr"/>
            <a:r>
              <a:rPr lang="fr-FR" b="1" dirty="0"/>
              <a:t>Avec ses Lieutenant Généraux des Armées du Roi</a:t>
            </a:r>
          </a:p>
          <a:p>
            <a:pPr algn="ctr"/>
            <a:endParaRPr lang="fr-FR" b="1" dirty="0"/>
          </a:p>
          <a:p>
            <a:pPr marL="285750" indent="-285750" algn="ctr">
              <a:buFont typeface="Wingdings" panose="05000000000000000000" pitchFamily="2" charset="2"/>
              <a:buChar char="Ø"/>
            </a:pPr>
            <a:r>
              <a:rPr lang="fr-FR" b="1" dirty="0">
                <a:highlight>
                  <a:srgbClr val="FFFF00"/>
                </a:highlight>
              </a:rPr>
              <a:t>Ils  participent également au contrôle des Etats de BRETAGNE</a:t>
            </a:r>
          </a:p>
          <a:p>
            <a:pPr algn="ctr"/>
            <a:r>
              <a:rPr lang="fr-FR" b="1" dirty="0"/>
              <a:t> avec leurs Conseillers</a:t>
            </a:r>
          </a:p>
          <a:p>
            <a:pPr algn="ctr"/>
            <a:r>
              <a:rPr lang="fr-FR" b="1" dirty="0"/>
              <a:t> détachés du Parlement de BRETAGNE </a:t>
            </a:r>
          </a:p>
          <a:p>
            <a:pPr algn="ctr"/>
            <a:r>
              <a:rPr lang="fr-FR" b="1" dirty="0"/>
              <a:t>Et leurs parents et alliés de la noblesse rennaise</a:t>
            </a:r>
          </a:p>
          <a:p>
            <a:pPr algn="ctr"/>
            <a:r>
              <a:rPr lang="fr-FR" b="1" dirty="0"/>
              <a:t> Elles même apparentée à « </a:t>
            </a:r>
            <a:r>
              <a:rPr lang="fr-FR" b="1" i="1" dirty="0"/>
              <a:t>Ces Messieurs de SAINT MALO »</a:t>
            </a:r>
            <a:endParaRPr lang="fr-FR" b="1" dirty="0"/>
          </a:p>
          <a:p>
            <a:pPr algn="ctr"/>
            <a:r>
              <a:rPr lang="fr-FR" b="1" dirty="0"/>
              <a:t>CHATEAUBRIAND sera lui même Représentant de Noblesse</a:t>
            </a:r>
          </a:p>
          <a:p>
            <a:pPr algn="ctr"/>
            <a:r>
              <a:rPr lang="fr-FR" b="1" dirty="0"/>
              <a:t>Au  dernier ETAT de BRETAGNE en Janvier 1789  </a:t>
            </a:r>
          </a:p>
        </p:txBody>
      </p:sp>
    </p:spTree>
    <p:extLst>
      <p:ext uri="{BB962C8B-B14F-4D97-AF65-F5344CB8AC3E}">
        <p14:creationId xmlns:p14="http://schemas.microsoft.com/office/powerpoint/2010/main" val="114727110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 calcmode="lin" valueType="num">
                                      <p:cBhvr additive="base">
                                        <p:cTn id="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anim calcmode="lin" valueType="num">
                                      <p:cBhvr additive="base">
                                        <p:cTn id="1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anim calcmode="lin" valueType="num">
                                      <p:cBhvr additive="base">
                                        <p:cTn id="1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8" end="8"/>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anim calcmode="lin" valueType="num">
                                      <p:cBhvr additive="base">
                                        <p:cTn id="1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anim calcmode="lin" valueType="num">
                                      <p:cBhvr additive="base">
                                        <p:cTn id="25"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12" end="12"/>
                                            </p:txEl>
                                          </p:spTgt>
                                        </p:tgtEl>
                                        <p:attrNameLst>
                                          <p:attrName>style.visibility</p:attrName>
                                        </p:attrNameLst>
                                      </p:cBhvr>
                                      <p:to>
                                        <p:strVal val="visible"/>
                                      </p:to>
                                    </p:set>
                                    <p:anim calcmode="lin" valueType="num">
                                      <p:cBhvr additive="base">
                                        <p:cTn id="29"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14" end="14"/>
                                            </p:txEl>
                                          </p:spTgt>
                                        </p:tgtEl>
                                        <p:attrNameLst>
                                          <p:attrName>style.visibility</p:attrName>
                                        </p:attrNameLst>
                                      </p:cBhvr>
                                      <p:to>
                                        <p:strVal val="visible"/>
                                      </p:to>
                                    </p:set>
                                    <p:anim calcmode="lin" valueType="num">
                                      <p:cBhvr additive="base">
                                        <p:cTn id="35"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14" end="14"/>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15" end="15"/>
                                            </p:txEl>
                                          </p:spTgt>
                                        </p:tgtEl>
                                        <p:attrNameLst>
                                          <p:attrName>style.visibility</p:attrName>
                                        </p:attrNameLst>
                                      </p:cBhvr>
                                      <p:to>
                                        <p:strVal val="visible"/>
                                      </p:to>
                                    </p:set>
                                    <p:anim calcmode="lin" valueType="num">
                                      <p:cBhvr additive="base">
                                        <p:cTn id="39" dur="500" fill="hold"/>
                                        <p:tgtEl>
                                          <p:spTgt spid="4">
                                            <p:txEl>
                                              <p:pRg st="15" end="1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4">
                                            <p:txEl>
                                              <p:pRg st="17" end="17"/>
                                            </p:txEl>
                                          </p:spTgt>
                                        </p:tgtEl>
                                        <p:attrNameLst>
                                          <p:attrName>style.visibility</p:attrName>
                                        </p:attrNameLst>
                                      </p:cBhvr>
                                      <p:to>
                                        <p:strVal val="visible"/>
                                      </p:to>
                                    </p:set>
                                    <p:anim calcmode="lin" valueType="num">
                                      <p:cBhvr additive="base">
                                        <p:cTn id="45" dur="500" fill="hold"/>
                                        <p:tgtEl>
                                          <p:spTgt spid="4">
                                            <p:txEl>
                                              <p:pRg st="17" end="1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17" end="1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
                                            <p:txEl>
                                              <p:pRg st="18" end="18"/>
                                            </p:txEl>
                                          </p:spTgt>
                                        </p:tgtEl>
                                        <p:attrNameLst>
                                          <p:attrName>style.visibility</p:attrName>
                                        </p:attrNameLst>
                                      </p:cBhvr>
                                      <p:to>
                                        <p:strVal val="visible"/>
                                      </p:to>
                                    </p:set>
                                    <p:anim calcmode="lin" valueType="num">
                                      <p:cBhvr additive="base">
                                        <p:cTn id="49" dur="500" fill="hold"/>
                                        <p:tgtEl>
                                          <p:spTgt spid="4">
                                            <p:txEl>
                                              <p:pRg st="18" end="1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8" end="1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
                                            <p:txEl>
                                              <p:pRg st="19" end="19"/>
                                            </p:txEl>
                                          </p:spTgt>
                                        </p:tgtEl>
                                        <p:attrNameLst>
                                          <p:attrName>style.visibility</p:attrName>
                                        </p:attrNameLst>
                                      </p:cBhvr>
                                      <p:to>
                                        <p:strVal val="visible"/>
                                      </p:to>
                                    </p:set>
                                    <p:anim calcmode="lin" valueType="num">
                                      <p:cBhvr additive="base">
                                        <p:cTn id="53" dur="500" fill="hold"/>
                                        <p:tgtEl>
                                          <p:spTgt spid="4">
                                            <p:txEl>
                                              <p:pRg st="19" end="1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
                                            <p:txEl>
                                              <p:pRg st="20" end="20"/>
                                            </p:txEl>
                                          </p:spTgt>
                                        </p:tgtEl>
                                        <p:attrNameLst>
                                          <p:attrName>style.visibility</p:attrName>
                                        </p:attrNameLst>
                                      </p:cBhvr>
                                      <p:to>
                                        <p:strVal val="visible"/>
                                      </p:to>
                                    </p:set>
                                    <p:anim calcmode="lin" valueType="num">
                                      <p:cBhvr additive="base">
                                        <p:cTn id="59" dur="500" fill="hold"/>
                                        <p:tgtEl>
                                          <p:spTgt spid="4">
                                            <p:txEl>
                                              <p:pRg st="20" end="2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
                                            <p:txEl>
                                              <p:pRg st="20" end="20"/>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4">
                                            <p:txEl>
                                              <p:pRg st="21" end="21"/>
                                            </p:txEl>
                                          </p:spTgt>
                                        </p:tgtEl>
                                        <p:attrNameLst>
                                          <p:attrName>style.visibility</p:attrName>
                                        </p:attrNameLst>
                                      </p:cBhvr>
                                      <p:to>
                                        <p:strVal val="visible"/>
                                      </p:to>
                                    </p:set>
                                    <p:anim calcmode="lin" valueType="num">
                                      <p:cBhvr additive="base">
                                        <p:cTn id="63" dur="500" fill="hold"/>
                                        <p:tgtEl>
                                          <p:spTgt spid="4">
                                            <p:txEl>
                                              <p:pRg st="21" end="2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4">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4">
                                            <p:txEl>
                                              <p:pRg st="22" end="22"/>
                                            </p:txEl>
                                          </p:spTgt>
                                        </p:tgtEl>
                                        <p:attrNameLst>
                                          <p:attrName>style.visibility</p:attrName>
                                        </p:attrNameLst>
                                      </p:cBhvr>
                                      <p:to>
                                        <p:strVal val="visible"/>
                                      </p:to>
                                    </p:set>
                                    <p:anim calcmode="lin" valueType="num">
                                      <p:cBhvr additive="base">
                                        <p:cTn id="69" dur="500" fill="hold"/>
                                        <p:tgtEl>
                                          <p:spTgt spid="4">
                                            <p:txEl>
                                              <p:pRg st="22" end="2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txEl>
                                              <p:pRg st="22" end="22"/>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4">
                                            <p:txEl>
                                              <p:pRg st="23" end="23"/>
                                            </p:txEl>
                                          </p:spTgt>
                                        </p:tgtEl>
                                        <p:attrNameLst>
                                          <p:attrName>style.visibility</p:attrName>
                                        </p:attrNameLst>
                                      </p:cBhvr>
                                      <p:to>
                                        <p:strVal val="visible"/>
                                      </p:to>
                                    </p:set>
                                    <p:anim calcmode="lin" valueType="num">
                                      <p:cBhvr additive="base">
                                        <p:cTn id="73" dur="500" fill="hold"/>
                                        <p:tgtEl>
                                          <p:spTgt spid="4">
                                            <p:txEl>
                                              <p:pRg st="23" end="2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23"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6191" y="8339"/>
            <a:ext cx="8002136" cy="1301006"/>
          </a:xfrm>
        </p:spPr>
        <p:txBody>
          <a:bodyPr>
            <a:normAutofit fontScale="90000"/>
          </a:bodyPr>
          <a:lstStyle/>
          <a:p>
            <a:pPr algn="ctr"/>
            <a:r>
              <a:rPr lang="fr-FR" sz="3600" b="1" dirty="0">
                <a:ea typeface="HG Mincho Light J" pitchFamily="2"/>
                <a:cs typeface="Arial Unicode MS" pitchFamily="2"/>
              </a:rPr>
              <a:t> </a:t>
            </a:r>
            <a:r>
              <a:rPr lang="fr-FR" sz="2200" b="1" dirty="0">
                <a:highlight>
                  <a:srgbClr val="FFFF00"/>
                </a:highlight>
                <a:ea typeface="HG Mincho Light J" pitchFamily="2"/>
                <a:cs typeface="Arial Unicode MS" pitchFamily="2"/>
              </a:rPr>
              <a:t>Bienfaiteur et protecteur de la famille BUONAPARTE</a:t>
            </a:r>
            <a:br>
              <a:rPr lang="fr-FR" sz="2200" b="1" dirty="0">
                <a:highlight>
                  <a:srgbClr val="FFFF00"/>
                </a:highlight>
                <a:ea typeface="HG Mincho Light J" pitchFamily="2"/>
                <a:cs typeface="Arial Unicode MS" pitchFamily="2"/>
              </a:rPr>
            </a:br>
            <a:r>
              <a:rPr lang="fr-FR" sz="2200" b="1" dirty="0">
                <a:highlight>
                  <a:srgbClr val="FFFF00"/>
                </a:highlight>
              </a:rPr>
              <a:t>Louis comte de MARBEUF</a:t>
            </a:r>
            <a:br>
              <a:rPr lang="fr-FR" sz="2200" b="1" dirty="0">
                <a:highlight>
                  <a:srgbClr val="FFFF00"/>
                </a:highlight>
                <a:ea typeface="HG Mincho Light J" pitchFamily="2"/>
                <a:cs typeface="Arial Unicode MS" pitchFamily="2"/>
              </a:rPr>
            </a:br>
            <a:r>
              <a:rPr lang="fr-FR" sz="2200" b="1" dirty="0">
                <a:highlight>
                  <a:srgbClr val="FFFF00"/>
                </a:highlight>
                <a:ea typeface="HG Mincho Light J" pitchFamily="2"/>
                <a:cs typeface="Arial Unicode MS" pitchFamily="2"/>
              </a:rPr>
              <a:t>« </a:t>
            </a:r>
            <a:r>
              <a:rPr lang="fr-FR" sz="2200" b="1" i="1" dirty="0">
                <a:solidFill>
                  <a:srgbClr val="333333"/>
                </a:solidFill>
                <a:highlight>
                  <a:srgbClr val="FFFF00"/>
                </a:highlight>
                <a:latin typeface="Albany" pitchFamily="34"/>
                <a:ea typeface="HG Mincho Light J" pitchFamily="2"/>
                <a:cs typeface="Arial Unicode MS" pitchFamily="2"/>
              </a:rPr>
              <a:t>illustre  oublié  de l'Histoire </a:t>
            </a:r>
            <a:r>
              <a:rPr lang="fr-FR" sz="2200" b="1" dirty="0">
                <a:solidFill>
                  <a:srgbClr val="333333"/>
                </a:solidFill>
                <a:highlight>
                  <a:srgbClr val="FFFF00"/>
                </a:highlight>
                <a:latin typeface="Albany" pitchFamily="34"/>
                <a:ea typeface="HG Mincho Light J" pitchFamily="2"/>
                <a:cs typeface="Arial Unicode MS" pitchFamily="2"/>
              </a:rPr>
              <a:t>»</a:t>
            </a:r>
            <a:br>
              <a:rPr lang="fr-FR" sz="2200" b="1" dirty="0">
                <a:solidFill>
                  <a:srgbClr val="333333"/>
                </a:solidFill>
                <a:highlight>
                  <a:srgbClr val="FFFF00"/>
                </a:highlight>
                <a:latin typeface="Albany" pitchFamily="34"/>
                <a:ea typeface="HG Mincho Light J" pitchFamily="2"/>
                <a:cs typeface="Arial Unicode MS" pitchFamily="2"/>
              </a:rPr>
            </a:br>
            <a:endParaRPr lang="fr-FR" sz="2200" dirty="0">
              <a:highlight>
                <a:srgbClr val="FFFF00"/>
              </a:highlight>
            </a:endParaRPr>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1121562" y="1188104"/>
            <a:ext cx="3168352" cy="3465032"/>
          </a:xfrm>
        </p:spPr>
      </p:pic>
      <p:sp>
        <p:nvSpPr>
          <p:cNvPr id="5" name="Rectangle 4"/>
          <p:cNvSpPr/>
          <p:nvPr/>
        </p:nvSpPr>
        <p:spPr>
          <a:xfrm>
            <a:off x="3923928" y="1358494"/>
            <a:ext cx="5133377" cy="5509200"/>
          </a:xfrm>
          <a:prstGeom prst="rect">
            <a:avLst/>
          </a:prstGeom>
        </p:spPr>
        <p:txBody>
          <a:bodyPr wrap="square">
            <a:spAutoFit/>
          </a:bodyPr>
          <a:lstStyle/>
          <a:p>
            <a:pPr marL="285750" lvl="0" indent="-285750" algn="ctr">
              <a:buFont typeface="Wingdings" panose="05000000000000000000" pitchFamily="2" charset="2"/>
              <a:buChar char="Ø"/>
            </a:pPr>
            <a:r>
              <a:rPr lang="fr-FR" sz="1600" b="1" dirty="0">
                <a:highlight>
                  <a:srgbClr val="FFFF00"/>
                </a:highlight>
              </a:rPr>
              <a:t>Maréchal de Camp</a:t>
            </a:r>
          </a:p>
          <a:p>
            <a:pPr lvl="0" algn="ctr"/>
            <a:endParaRPr lang="fr-FR" sz="1600" b="1" dirty="0"/>
          </a:p>
          <a:p>
            <a:pPr marL="285750" lvl="0" indent="-285750" algn="ctr">
              <a:buFont typeface="Wingdings" panose="05000000000000000000" pitchFamily="2" charset="2"/>
              <a:buChar char="Ø"/>
            </a:pPr>
            <a:r>
              <a:rPr lang="fr-FR" sz="1600" b="1" dirty="0">
                <a:highlight>
                  <a:srgbClr val="FFFF00"/>
                </a:highlight>
              </a:rPr>
              <a:t>Lieutenant Général, du Roi </a:t>
            </a:r>
          </a:p>
          <a:p>
            <a:pPr lvl="0" algn="ctr"/>
            <a:r>
              <a:rPr lang="fr-FR" sz="1600" b="1" dirty="0">
                <a:highlight>
                  <a:srgbClr val="FFFF00"/>
                </a:highlight>
              </a:rPr>
              <a:t> En Haute BRETAGNE</a:t>
            </a:r>
          </a:p>
          <a:p>
            <a:pPr lvl="0" algn="ctr"/>
            <a:r>
              <a:rPr lang="fr-FR" sz="1600" b="1" u="sng" dirty="0"/>
              <a:t>Comme son grand-père </a:t>
            </a:r>
          </a:p>
          <a:p>
            <a:pPr lvl="0" algn="ctr"/>
            <a:endParaRPr lang="fr-FR" sz="1600" b="1" dirty="0">
              <a:highlight>
                <a:srgbClr val="FFFF00"/>
              </a:highlight>
            </a:endParaRPr>
          </a:p>
          <a:p>
            <a:pPr marL="285750" lvl="0" indent="-285750" algn="ctr">
              <a:buFont typeface="Wingdings" panose="05000000000000000000" pitchFamily="2" charset="2"/>
              <a:buChar char="Ø"/>
            </a:pPr>
            <a:r>
              <a:rPr lang="fr-FR" sz="1600" b="1" dirty="0">
                <a:highlight>
                  <a:srgbClr val="FFFF00"/>
                </a:highlight>
              </a:rPr>
              <a:t>Lieutenant Général des Armées du Roi</a:t>
            </a:r>
          </a:p>
          <a:p>
            <a:pPr marL="285750" lvl="0" indent="-285750" algn="ctr">
              <a:buFont typeface="Wingdings" panose="05000000000000000000" pitchFamily="2" charset="2"/>
              <a:buChar char="Ø"/>
            </a:pPr>
            <a:endParaRPr lang="fr-FR" sz="1600" b="1" dirty="0"/>
          </a:p>
          <a:p>
            <a:pPr lvl="0" algn="ctr"/>
            <a:r>
              <a:rPr lang="fr-FR" sz="1600" b="1" u="sng" dirty="0"/>
              <a:t>Comme son oncle</a:t>
            </a:r>
          </a:p>
          <a:p>
            <a:pPr lvl="0" algn="ctr"/>
            <a:r>
              <a:rPr lang="fr-FR" sz="1600" b="1" dirty="0"/>
              <a:t>Robert Jean DE MARBEUF</a:t>
            </a:r>
          </a:p>
          <a:p>
            <a:pPr lvl="0" algn="ctr"/>
            <a:r>
              <a:rPr lang="fr-FR" sz="1600" b="1" dirty="0"/>
              <a:t> Lieutenant Général des Armées du Roy, Commandeur de l'Ordre de Saint Louis</a:t>
            </a:r>
          </a:p>
          <a:p>
            <a:pPr lvl="0" algn="ctr"/>
            <a:r>
              <a:rPr lang="fr-FR" sz="1600" b="1" dirty="0"/>
              <a:t>1668-1736</a:t>
            </a:r>
          </a:p>
          <a:p>
            <a:pPr lvl="0" algn="ctr"/>
            <a:r>
              <a:rPr lang="fr-FR" sz="1600" b="1" dirty="0"/>
              <a:t>Puis</a:t>
            </a:r>
          </a:p>
          <a:p>
            <a:pPr marL="285750" lvl="0" indent="-285750" algn="ctr">
              <a:buFont typeface="Wingdings" panose="05000000000000000000" pitchFamily="2" charset="2"/>
              <a:buChar char="Ø"/>
            </a:pPr>
            <a:r>
              <a:rPr lang="fr-FR" sz="1600" b="1" dirty="0">
                <a:highlight>
                  <a:srgbClr val="FFFF00"/>
                </a:highlight>
              </a:rPr>
              <a:t>Gouverneur de la CORSE</a:t>
            </a:r>
          </a:p>
          <a:p>
            <a:pPr lvl="0" algn="ctr"/>
            <a:r>
              <a:rPr lang="fr-FR" sz="1600" b="1" dirty="0">
                <a:highlight>
                  <a:srgbClr val="FFFF00"/>
                </a:highlight>
              </a:rPr>
              <a:t>Véritable Vice Roi</a:t>
            </a:r>
          </a:p>
          <a:p>
            <a:pPr lvl="0" algn="ctr"/>
            <a:endParaRPr lang="fr-FR" sz="1600" b="1" dirty="0">
              <a:highlight>
                <a:srgbClr val="FFFF00"/>
              </a:highlight>
            </a:endParaRPr>
          </a:p>
          <a:p>
            <a:pPr lvl="0" algn="ctr"/>
            <a:r>
              <a:rPr lang="fr-FR" sz="1600" b="1" dirty="0"/>
              <a:t>Commandeur dans l'Ordre de Saint LOUIS</a:t>
            </a:r>
          </a:p>
          <a:p>
            <a:pPr lvl="0" algn="ctr"/>
            <a:r>
              <a:rPr lang="fr-FR" sz="1600" b="1" u="sng" dirty="0"/>
              <a:t>Comme son oncle</a:t>
            </a:r>
          </a:p>
          <a:p>
            <a:pPr lvl="0" algn="ctr"/>
            <a:endParaRPr lang="fr-FR" sz="1600" b="1" dirty="0"/>
          </a:p>
          <a:p>
            <a:pPr marL="285750" lvl="0" indent="-285750" algn="ctr">
              <a:buFont typeface="Wingdings" panose="05000000000000000000" pitchFamily="2" charset="2"/>
              <a:buChar char="Ø"/>
            </a:pPr>
            <a:r>
              <a:rPr lang="fr-FR" sz="1600" b="1" dirty="0">
                <a:highlight>
                  <a:srgbClr val="FFFF00"/>
                </a:highlight>
              </a:rPr>
              <a:t>Fait par Louis XV</a:t>
            </a:r>
          </a:p>
          <a:p>
            <a:pPr lvl="0" algn="ctr"/>
            <a:r>
              <a:rPr lang="fr-FR" sz="1600" b="1" dirty="0">
                <a:highlight>
                  <a:srgbClr val="FFFF00"/>
                </a:highlight>
              </a:rPr>
              <a:t>Marquis de CARGEZE</a:t>
            </a:r>
          </a:p>
        </p:txBody>
      </p:sp>
      <p:pic>
        <p:nvPicPr>
          <p:cNvPr id="6" name="Image 5"/>
          <p:cNvPicPr>
            <a:picLocks noChangeAspect="1"/>
          </p:cNvPicPr>
          <p:nvPr/>
        </p:nvPicPr>
        <p:blipFill>
          <a:blip r:embed="rId3" cstate="print">
            <a:alphaModFix/>
            <a:lum/>
          </a:blip>
          <a:srcRect/>
          <a:stretch>
            <a:fillRect/>
          </a:stretch>
        </p:blipFill>
        <p:spPr>
          <a:xfrm>
            <a:off x="2915816" y="3717032"/>
            <a:ext cx="656748" cy="648072"/>
          </a:xfrm>
          <a:prstGeom prst="rect">
            <a:avLst/>
          </a:prstGeom>
          <a:noFill/>
          <a:ln>
            <a:noFill/>
          </a:ln>
        </p:spPr>
      </p:pic>
      <p:sp>
        <p:nvSpPr>
          <p:cNvPr id="7" name="ZoneTexte 6">
            <a:extLst>
              <a:ext uri="{FF2B5EF4-FFF2-40B4-BE49-F238E27FC236}">
                <a16:creationId xmlns:a16="http://schemas.microsoft.com/office/drawing/2014/main" id="{62316355-255E-A6D3-30D1-46A2E7BC6E2F}"/>
              </a:ext>
            </a:extLst>
          </p:cNvPr>
          <p:cNvSpPr txBox="1"/>
          <p:nvPr/>
        </p:nvSpPr>
        <p:spPr>
          <a:xfrm>
            <a:off x="650537" y="4741466"/>
            <a:ext cx="3744416" cy="2031325"/>
          </a:xfrm>
          <a:prstGeom prst="rect">
            <a:avLst/>
          </a:prstGeom>
          <a:noFill/>
        </p:spPr>
        <p:txBody>
          <a:bodyPr wrap="square">
            <a:spAutoFit/>
          </a:bodyPr>
          <a:lstStyle/>
          <a:p>
            <a:pPr algn="ctr"/>
            <a:r>
              <a:rPr lang="fr-FR" sz="1400" b="1" dirty="0">
                <a:highlight>
                  <a:srgbClr val="FFFF00"/>
                </a:highlight>
              </a:rPr>
              <a:t>Son frère ainé de 10 ans </a:t>
            </a:r>
          </a:p>
          <a:p>
            <a:pPr algn="ctr"/>
            <a:r>
              <a:rPr lang="fr-FR" sz="1400" b="1" dirty="0">
                <a:highlight>
                  <a:srgbClr val="FFFF00"/>
                </a:highlight>
              </a:rPr>
              <a:t> Claude François Marie</a:t>
            </a:r>
          </a:p>
          <a:p>
            <a:pPr algn="ctr"/>
            <a:endParaRPr lang="fr-FR" sz="1400" b="1" dirty="0"/>
          </a:p>
          <a:p>
            <a:pPr algn="ctr"/>
            <a:r>
              <a:rPr lang="fr-FR" sz="1400" b="1" dirty="0"/>
              <a:t>Marquis  de MARBEUF</a:t>
            </a:r>
          </a:p>
          <a:p>
            <a:pPr algn="ctr"/>
            <a:r>
              <a:rPr lang="fr-FR" sz="1400" b="1" dirty="0"/>
              <a:t> né à RENNES 1702-1746 </a:t>
            </a:r>
          </a:p>
          <a:p>
            <a:pPr algn="ctr"/>
            <a:r>
              <a:rPr lang="fr-FR" sz="1400" b="1" dirty="0"/>
              <a:t>Est</a:t>
            </a:r>
          </a:p>
          <a:p>
            <a:pPr algn="ctr"/>
            <a:r>
              <a:rPr lang="fr-FR" sz="1400" b="1" dirty="0">
                <a:highlight>
                  <a:srgbClr val="FFFF00"/>
                </a:highlight>
              </a:rPr>
              <a:t>Président à Mortier </a:t>
            </a:r>
          </a:p>
          <a:p>
            <a:pPr algn="ctr"/>
            <a:r>
              <a:rPr lang="fr-FR" sz="1400" b="1" dirty="0">
                <a:highlight>
                  <a:srgbClr val="FFFF00"/>
                </a:highlight>
              </a:rPr>
              <a:t>du Parlement de BRETAGNE</a:t>
            </a:r>
          </a:p>
          <a:p>
            <a:pPr algn="ctr"/>
            <a:r>
              <a:rPr lang="fr-FR" sz="1400" b="1" u="sng" dirty="0">
                <a:highlight>
                  <a:srgbClr val="FFFF00"/>
                </a:highlight>
              </a:rPr>
              <a:t>Comme leur père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 calcmode="lin" valueType="num">
                                      <p:cBhvr additive="base">
                                        <p:cTn id="2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 calcmode="lin" valueType="num">
                                      <p:cBhvr>
                                        <p:cTn id="33"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34"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35" dur="500"/>
                                        <p:tgtEl>
                                          <p:spTgt spid="5">
                                            <p:txEl>
                                              <p:pRg st="8" end="8"/>
                                            </p:txEl>
                                          </p:spTgt>
                                        </p:tgtEl>
                                      </p:cBhvr>
                                    </p:animEffect>
                                  </p:childTnLst>
                                </p:cTn>
                              </p:par>
                              <p:par>
                                <p:cTn id="36" presetID="53" presetClass="entr" presetSubtype="16" fill="hold"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 calcmode="lin" valueType="num">
                                      <p:cBhvr>
                                        <p:cTn id="38"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39"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40" dur="500"/>
                                        <p:tgtEl>
                                          <p:spTgt spid="5">
                                            <p:txEl>
                                              <p:pRg st="9" end="9"/>
                                            </p:txEl>
                                          </p:spTgt>
                                        </p:tgtEl>
                                      </p:cBhvr>
                                    </p:animEffect>
                                  </p:childTnLst>
                                </p:cTn>
                              </p:par>
                              <p:par>
                                <p:cTn id="41" presetID="53" presetClass="entr" presetSubtype="16" fill="hold"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 calcmode="lin" valueType="num">
                                      <p:cBhvr>
                                        <p:cTn id="43" dur="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44" dur="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45" dur="500"/>
                                        <p:tgtEl>
                                          <p:spTgt spid="5">
                                            <p:txEl>
                                              <p:pRg st="10" end="10"/>
                                            </p:txEl>
                                          </p:spTgt>
                                        </p:tgtEl>
                                      </p:cBhvr>
                                    </p:animEffect>
                                  </p:childTnLst>
                                </p:cTn>
                              </p:par>
                              <p:par>
                                <p:cTn id="46" presetID="53" presetClass="entr" presetSubtype="16" fill="hold" nodeType="withEffect">
                                  <p:stCondLst>
                                    <p:cond delay="0"/>
                                  </p:stCondLst>
                                  <p:childTnLst>
                                    <p:set>
                                      <p:cBhvr>
                                        <p:cTn id="47" dur="1" fill="hold">
                                          <p:stCondLst>
                                            <p:cond delay="0"/>
                                          </p:stCondLst>
                                        </p:cTn>
                                        <p:tgtEl>
                                          <p:spTgt spid="5">
                                            <p:txEl>
                                              <p:pRg st="11" end="11"/>
                                            </p:txEl>
                                          </p:spTgt>
                                        </p:tgtEl>
                                        <p:attrNameLst>
                                          <p:attrName>style.visibility</p:attrName>
                                        </p:attrNameLst>
                                      </p:cBhvr>
                                      <p:to>
                                        <p:strVal val="visible"/>
                                      </p:to>
                                    </p:set>
                                    <p:anim calcmode="lin" valueType="num">
                                      <p:cBhvr>
                                        <p:cTn id="48" dur="500" fill="hold"/>
                                        <p:tgtEl>
                                          <p:spTgt spid="5">
                                            <p:txEl>
                                              <p:pRg st="11" end="11"/>
                                            </p:txEl>
                                          </p:spTgt>
                                        </p:tgtEl>
                                        <p:attrNameLst>
                                          <p:attrName>ppt_w</p:attrName>
                                        </p:attrNameLst>
                                      </p:cBhvr>
                                      <p:tavLst>
                                        <p:tav tm="0">
                                          <p:val>
                                            <p:fltVal val="0"/>
                                          </p:val>
                                        </p:tav>
                                        <p:tav tm="100000">
                                          <p:val>
                                            <p:strVal val="#ppt_w"/>
                                          </p:val>
                                        </p:tav>
                                      </p:tavLst>
                                    </p:anim>
                                    <p:anim calcmode="lin" valueType="num">
                                      <p:cBhvr>
                                        <p:cTn id="49" dur="500" fill="hold"/>
                                        <p:tgtEl>
                                          <p:spTgt spid="5">
                                            <p:txEl>
                                              <p:pRg st="11" end="11"/>
                                            </p:txEl>
                                          </p:spTgt>
                                        </p:tgtEl>
                                        <p:attrNameLst>
                                          <p:attrName>ppt_h</p:attrName>
                                        </p:attrNameLst>
                                      </p:cBhvr>
                                      <p:tavLst>
                                        <p:tav tm="0">
                                          <p:val>
                                            <p:fltVal val="0"/>
                                          </p:val>
                                        </p:tav>
                                        <p:tav tm="100000">
                                          <p:val>
                                            <p:strVal val="#ppt_h"/>
                                          </p:val>
                                        </p:tav>
                                      </p:tavLst>
                                    </p:anim>
                                    <p:animEffect transition="in" filter="fade">
                                      <p:cBhvr>
                                        <p:cTn id="50" dur="500"/>
                                        <p:tgtEl>
                                          <p:spTgt spid="5">
                                            <p:txEl>
                                              <p:pRg st="11" end="1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anim calcmode="lin" valueType="num">
                                      <p:cBhvr additive="base">
                                        <p:cTn id="55"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5">
                                            <p:txEl>
                                              <p:pRg st="13" end="13"/>
                                            </p:txEl>
                                          </p:spTgt>
                                        </p:tgtEl>
                                        <p:attrNameLst>
                                          <p:attrName>style.visibility</p:attrName>
                                        </p:attrNameLst>
                                      </p:cBhvr>
                                      <p:to>
                                        <p:strVal val="visible"/>
                                      </p:to>
                                    </p:set>
                                    <p:anim calcmode="lin" valueType="num">
                                      <p:cBhvr additive="base">
                                        <p:cTn id="59"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
                                            <p:txEl>
                                              <p:pRg st="14" end="14"/>
                                            </p:txEl>
                                          </p:spTgt>
                                        </p:tgtEl>
                                        <p:attrNameLst>
                                          <p:attrName>style.visibility</p:attrName>
                                        </p:attrNameLst>
                                      </p:cBhvr>
                                      <p:to>
                                        <p:strVal val="visible"/>
                                      </p:to>
                                    </p:set>
                                    <p:anim calcmode="lin" valueType="num">
                                      <p:cBhvr additive="base">
                                        <p:cTn id="63"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5">
                                            <p:txEl>
                                              <p:pRg st="16" end="16"/>
                                            </p:txEl>
                                          </p:spTgt>
                                        </p:tgtEl>
                                        <p:attrNameLst>
                                          <p:attrName>style.visibility</p:attrName>
                                        </p:attrNameLst>
                                      </p:cBhvr>
                                      <p:to>
                                        <p:strVal val="visible"/>
                                      </p:to>
                                    </p:set>
                                    <p:anim calcmode="lin" valueType="num">
                                      <p:cBhvr additive="base">
                                        <p:cTn id="69" dur="500" fill="hold"/>
                                        <p:tgtEl>
                                          <p:spTgt spid="5">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5">
                                            <p:txEl>
                                              <p:pRg st="16" end="16"/>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5">
                                            <p:txEl>
                                              <p:pRg st="17" end="17"/>
                                            </p:txEl>
                                          </p:spTgt>
                                        </p:tgtEl>
                                        <p:attrNameLst>
                                          <p:attrName>style.visibility</p:attrName>
                                        </p:attrNameLst>
                                      </p:cBhvr>
                                      <p:to>
                                        <p:strVal val="visible"/>
                                      </p:to>
                                    </p:set>
                                    <p:anim calcmode="lin" valueType="num">
                                      <p:cBhvr additive="base">
                                        <p:cTn id="73" dur="500" fill="hold"/>
                                        <p:tgtEl>
                                          <p:spTgt spid="5">
                                            <p:txEl>
                                              <p:pRg st="17" end="17"/>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
                                            <p:txEl>
                                              <p:pRg st="19" end="19"/>
                                            </p:txEl>
                                          </p:spTgt>
                                        </p:tgtEl>
                                        <p:attrNameLst>
                                          <p:attrName>style.visibility</p:attrName>
                                        </p:attrNameLst>
                                      </p:cBhvr>
                                      <p:to>
                                        <p:strVal val="visible"/>
                                      </p:to>
                                    </p:set>
                                    <p:anim calcmode="lin" valueType="num">
                                      <p:cBhvr additive="base">
                                        <p:cTn id="79" dur="500" fill="hold"/>
                                        <p:tgtEl>
                                          <p:spTgt spid="5">
                                            <p:txEl>
                                              <p:pRg st="19" end="19"/>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19" end="19"/>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5">
                                            <p:txEl>
                                              <p:pRg st="20" end="20"/>
                                            </p:txEl>
                                          </p:spTgt>
                                        </p:tgtEl>
                                        <p:attrNameLst>
                                          <p:attrName>style.visibility</p:attrName>
                                        </p:attrNameLst>
                                      </p:cBhvr>
                                      <p:to>
                                        <p:strVal val="visible"/>
                                      </p:to>
                                    </p:set>
                                    <p:anim calcmode="lin" valueType="num">
                                      <p:cBhvr additive="base">
                                        <p:cTn id="83" dur="500" fill="hold"/>
                                        <p:tgtEl>
                                          <p:spTgt spid="5">
                                            <p:txEl>
                                              <p:pRg st="20" end="2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5">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7">
                                            <p:txEl>
                                              <p:pRg st="0" end="0"/>
                                            </p:txEl>
                                          </p:spTgt>
                                        </p:tgtEl>
                                        <p:attrNameLst>
                                          <p:attrName>style.visibility</p:attrName>
                                        </p:attrNameLst>
                                      </p:cBhvr>
                                      <p:to>
                                        <p:strVal val="visible"/>
                                      </p:to>
                                    </p:set>
                                    <p:anim calcmode="lin" valueType="num">
                                      <p:cBhvr additive="base">
                                        <p:cTn id="8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7">
                                            <p:txEl>
                                              <p:pRg st="1" end="1"/>
                                            </p:txEl>
                                          </p:spTgt>
                                        </p:tgtEl>
                                        <p:attrNameLst>
                                          <p:attrName>style.visibility</p:attrName>
                                        </p:attrNameLst>
                                      </p:cBhvr>
                                      <p:to>
                                        <p:strVal val="visible"/>
                                      </p:to>
                                    </p:set>
                                    <p:anim calcmode="lin" valueType="num">
                                      <p:cBhvr additive="base">
                                        <p:cTn id="9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7">
                                            <p:txEl>
                                              <p:pRg st="3" end="3"/>
                                            </p:txEl>
                                          </p:spTgt>
                                        </p:tgtEl>
                                        <p:attrNameLst>
                                          <p:attrName>style.visibility</p:attrName>
                                        </p:attrNameLst>
                                      </p:cBhvr>
                                      <p:to>
                                        <p:strVal val="visible"/>
                                      </p:to>
                                    </p:set>
                                    <p:anim calcmode="lin" valueType="num">
                                      <p:cBhvr additive="base">
                                        <p:cTn id="9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7">
                                            <p:txEl>
                                              <p:pRg st="4" end="4"/>
                                            </p:txEl>
                                          </p:spTgt>
                                        </p:tgtEl>
                                        <p:attrNameLst>
                                          <p:attrName>style.visibility</p:attrName>
                                        </p:attrNameLst>
                                      </p:cBhvr>
                                      <p:to>
                                        <p:strVal val="visible"/>
                                      </p:to>
                                    </p:set>
                                    <p:anim calcmode="lin" valueType="num">
                                      <p:cBhvr additive="base">
                                        <p:cTn id="10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nodeType="clickEffect">
                                  <p:stCondLst>
                                    <p:cond delay="0"/>
                                  </p:stCondLst>
                                  <p:childTnLst>
                                    <p:set>
                                      <p:cBhvr>
                                        <p:cTn id="106" dur="1" fill="hold">
                                          <p:stCondLst>
                                            <p:cond delay="0"/>
                                          </p:stCondLst>
                                        </p:cTn>
                                        <p:tgtEl>
                                          <p:spTgt spid="7">
                                            <p:txEl>
                                              <p:pRg st="5" end="5"/>
                                            </p:txEl>
                                          </p:spTgt>
                                        </p:tgtEl>
                                        <p:attrNameLst>
                                          <p:attrName>style.visibility</p:attrName>
                                        </p:attrNameLst>
                                      </p:cBhvr>
                                      <p:to>
                                        <p:strVal val="visible"/>
                                      </p:to>
                                    </p:set>
                                    <p:anim calcmode="lin" valueType="num">
                                      <p:cBhvr>
                                        <p:cTn id="107"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108" dur="500" fill="hold"/>
                                        <p:tgtEl>
                                          <p:spTgt spid="7">
                                            <p:txEl>
                                              <p:pRg st="5" end="5"/>
                                            </p:txEl>
                                          </p:spTgt>
                                        </p:tgtEl>
                                        <p:attrNameLst>
                                          <p:attrName>ppt_h</p:attrName>
                                        </p:attrNameLst>
                                      </p:cBhvr>
                                      <p:tavLst>
                                        <p:tav tm="0">
                                          <p:val>
                                            <p:fltVal val="0"/>
                                          </p:val>
                                        </p:tav>
                                        <p:tav tm="100000">
                                          <p:val>
                                            <p:strVal val="#ppt_h"/>
                                          </p:val>
                                        </p:tav>
                                      </p:tavLst>
                                    </p:anim>
                                    <p:animEffect transition="in" filter="fade">
                                      <p:cBhvr>
                                        <p:cTn id="109" dur="500"/>
                                        <p:tgtEl>
                                          <p:spTgt spid="7">
                                            <p:txEl>
                                              <p:pRg st="5" end="5"/>
                                            </p:txEl>
                                          </p:spTgt>
                                        </p:tgtEl>
                                      </p:cBhvr>
                                    </p:animEffect>
                                  </p:childTnLst>
                                </p:cTn>
                              </p:par>
                              <p:par>
                                <p:cTn id="110" presetID="53" presetClass="entr" presetSubtype="16" fill="hold" nodeType="withEffect">
                                  <p:stCondLst>
                                    <p:cond delay="0"/>
                                  </p:stCondLst>
                                  <p:childTnLst>
                                    <p:set>
                                      <p:cBhvr>
                                        <p:cTn id="111" dur="1" fill="hold">
                                          <p:stCondLst>
                                            <p:cond delay="0"/>
                                          </p:stCondLst>
                                        </p:cTn>
                                        <p:tgtEl>
                                          <p:spTgt spid="7">
                                            <p:txEl>
                                              <p:pRg st="6" end="6"/>
                                            </p:txEl>
                                          </p:spTgt>
                                        </p:tgtEl>
                                        <p:attrNameLst>
                                          <p:attrName>style.visibility</p:attrName>
                                        </p:attrNameLst>
                                      </p:cBhvr>
                                      <p:to>
                                        <p:strVal val="visible"/>
                                      </p:to>
                                    </p:set>
                                    <p:anim calcmode="lin" valueType="num">
                                      <p:cBhvr>
                                        <p:cTn id="112" dur="500" fill="hold"/>
                                        <p:tgtEl>
                                          <p:spTgt spid="7">
                                            <p:txEl>
                                              <p:pRg st="6" end="6"/>
                                            </p:txEl>
                                          </p:spTgt>
                                        </p:tgtEl>
                                        <p:attrNameLst>
                                          <p:attrName>ppt_w</p:attrName>
                                        </p:attrNameLst>
                                      </p:cBhvr>
                                      <p:tavLst>
                                        <p:tav tm="0">
                                          <p:val>
                                            <p:fltVal val="0"/>
                                          </p:val>
                                        </p:tav>
                                        <p:tav tm="100000">
                                          <p:val>
                                            <p:strVal val="#ppt_w"/>
                                          </p:val>
                                        </p:tav>
                                      </p:tavLst>
                                    </p:anim>
                                    <p:anim calcmode="lin" valueType="num">
                                      <p:cBhvr>
                                        <p:cTn id="113" dur="500" fill="hold"/>
                                        <p:tgtEl>
                                          <p:spTgt spid="7">
                                            <p:txEl>
                                              <p:pRg st="6" end="6"/>
                                            </p:txEl>
                                          </p:spTgt>
                                        </p:tgtEl>
                                        <p:attrNameLst>
                                          <p:attrName>ppt_h</p:attrName>
                                        </p:attrNameLst>
                                      </p:cBhvr>
                                      <p:tavLst>
                                        <p:tav tm="0">
                                          <p:val>
                                            <p:fltVal val="0"/>
                                          </p:val>
                                        </p:tav>
                                        <p:tav tm="100000">
                                          <p:val>
                                            <p:strVal val="#ppt_h"/>
                                          </p:val>
                                        </p:tav>
                                      </p:tavLst>
                                    </p:anim>
                                    <p:animEffect transition="in" filter="fade">
                                      <p:cBhvr>
                                        <p:cTn id="114" dur="500"/>
                                        <p:tgtEl>
                                          <p:spTgt spid="7">
                                            <p:txEl>
                                              <p:pRg st="6" end="6"/>
                                            </p:txEl>
                                          </p:spTgt>
                                        </p:tgtEl>
                                      </p:cBhvr>
                                    </p:animEffect>
                                  </p:childTnLst>
                                </p:cTn>
                              </p:par>
                              <p:par>
                                <p:cTn id="115" presetID="53" presetClass="entr" presetSubtype="16" fill="hold" nodeType="withEffect">
                                  <p:stCondLst>
                                    <p:cond delay="0"/>
                                  </p:stCondLst>
                                  <p:childTnLst>
                                    <p:set>
                                      <p:cBhvr>
                                        <p:cTn id="116" dur="1" fill="hold">
                                          <p:stCondLst>
                                            <p:cond delay="0"/>
                                          </p:stCondLst>
                                        </p:cTn>
                                        <p:tgtEl>
                                          <p:spTgt spid="7">
                                            <p:txEl>
                                              <p:pRg st="7" end="7"/>
                                            </p:txEl>
                                          </p:spTgt>
                                        </p:tgtEl>
                                        <p:attrNameLst>
                                          <p:attrName>style.visibility</p:attrName>
                                        </p:attrNameLst>
                                      </p:cBhvr>
                                      <p:to>
                                        <p:strVal val="visible"/>
                                      </p:to>
                                    </p:set>
                                    <p:anim calcmode="lin" valueType="num">
                                      <p:cBhvr>
                                        <p:cTn id="117" dur="500" fill="hold"/>
                                        <p:tgtEl>
                                          <p:spTgt spid="7">
                                            <p:txEl>
                                              <p:pRg st="7" end="7"/>
                                            </p:txEl>
                                          </p:spTgt>
                                        </p:tgtEl>
                                        <p:attrNameLst>
                                          <p:attrName>ppt_w</p:attrName>
                                        </p:attrNameLst>
                                      </p:cBhvr>
                                      <p:tavLst>
                                        <p:tav tm="0">
                                          <p:val>
                                            <p:fltVal val="0"/>
                                          </p:val>
                                        </p:tav>
                                        <p:tav tm="100000">
                                          <p:val>
                                            <p:strVal val="#ppt_w"/>
                                          </p:val>
                                        </p:tav>
                                      </p:tavLst>
                                    </p:anim>
                                    <p:anim calcmode="lin" valueType="num">
                                      <p:cBhvr>
                                        <p:cTn id="118" dur="500" fill="hold"/>
                                        <p:tgtEl>
                                          <p:spTgt spid="7">
                                            <p:txEl>
                                              <p:pRg st="7" end="7"/>
                                            </p:txEl>
                                          </p:spTgt>
                                        </p:tgtEl>
                                        <p:attrNameLst>
                                          <p:attrName>ppt_h</p:attrName>
                                        </p:attrNameLst>
                                      </p:cBhvr>
                                      <p:tavLst>
                                        <p:tav tm="0">
                                          <p:val>
                                            <p:fltVal val="0"/>
                                          </p:val>
                                        </p:tav>
                                        <p:tav tm="100000">
                                          <p:val>
                                            <p:strVal val="#ppt_h"/>
                                          </p:val>
                                        </p:tav>
                                      </p:tavLst>
                                    </p:anim>
                                    <p:animEffect transition="in" filter="fade">
                                      <p:cBhvr>
                                        <p:cTn id="119" dur="500"/>
                                        <p:tgtEl>
                                          <p:spTgt spid="7">
                                            <p:txEl>
                                              <p:pRg st="7" end="7"/>
                                            </p:txEl>
                                          </p:spTgt>
                                        </p:tgtEl>
                                      </p:cBhvr>
                                    </p:animEffect>
                                  </p:childTnLst>
                                </p:cTn>
                              </p:par>
                              <p:par>
                                <p:cTn id="120" presetID="53" presetClass="entr" presetSubtype="16" fill="hold" nodeType="withEffect">
                                  <p:stCondLst>
                                    <p:cond delay="0"/>
                                  </p:stCondLst>
                                  <p:childTnLst>
                                    <p:set>
                                      <p:cBhvr>
                                        <p:cTn id="121" dur="1" fill="hold">
                                          <p:stCondLst>
                                            <p:cond delay="0"/>
                                          </p:stCondLst>
                                        </p:cTn>
                                        <p:tgtEl>
                                          <p:spTgt spid="7">
                                            <p:txEl>
                                              <p:pRg st="8" end="8"/>
                                            </p:txEl>
                                          </p:spTgt>
                                        </p:tgtEl>
                                        <p:attrNameLst>
                                          <p:attrName>style.visibility</p:attrName>
                                        </p:attrNameLst>
                                      </p:cBhvr>
                                      <p:to>
                                        <p:strVal val="visible"/>
                                      </p:to>
                                    </p:set>
                                    <p:anim calcmode="lin" valueType="num">
                                      <p:cBhvr>
                                        <p:cTn id="122" dur="500" fill="hold"/>
                                        <p:tgtEl>
                                          <p:spTgt spid="7">
                                            <p:txEl>
                                              <p:pRg st="8" end="8"/>
                                            </p:txEl>
                                          </p:spTgt>
                                        </p:tgtEl>
                                        <p:attrNameLst>
                                          <p:attrName>ppt_w</p:attrName>
                                        </p:attrNameLst>
                                      </p:cBhvr>
                                      <p:tavLst>
                                        <p:tav tm="0">
                                          <p:val>
                                            <p:fltVal val="0"/>
                                          </p:val>
                                        </p:tav>
                                        <p:tav tm="100000">
                                          <p:val>
                                            <p:strVal val="#ppt_w"/>
                                          </p:val>
                                        </p:tav>
                                      </p:tavLst>
                                    </p:anim>
                                    <p:anim calcmode="lin" valueType="num">
                                      <p:cBhvr>
                                        <p:cTn id="123" dur="500" fill="hold"/>
                                        <p:tgtEl>
                                          <p:spTgt spid="7">
                                            <p:txEl>
                                              <p:pRg st="8" end="8"/>
                                            </p:txEl>
                                          </p:spTgt>
                                        </p:tgtEl>
                                        <p:attrNameLst>
                                          <p:attrName>ppt_h</p:attrName>
                                        </p:attrNameLst>
                                      </p:cBhvr>
                                      <p:tavLst>
                                        <p:tav tm="0">
                                          <p:val>
                                            <p:fltVal val="0"/>
                                          </p:val>
                                        </p:tav>
                                        <p:tav tm="100000">
                                          <p:val>
                                            <p:strVal val="#ppt_h"/>
                                          </p:val>
                                        </p:tav>
                                      </p:tavLst>
                                    </p:anim>
                                    <p:animEffect transition="in" filter="fade">
                                      <p:cBhvr>
                                        <p:cTn id="124"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5CBF73-350A-7DC4-1AA1-E3A9EDC410A9}"/>
              </a:ext>
            </a:extLst>
          </p:cNvPr>
          <p:cNvSpPr txBox="1"/>
          <p:nvPr/>
        </p:nvSpPr>
        <p:spPr>
          <a:xfrm>
            <a:off x="4572000" y="398585"/>
            <a:ext cx="4572000" cy="6709529"/>
          </a:xfrm>
          <a:prstGeom prst="rect">
            <a:avLst/>
          </a:prstGeom>
          <a:noFill/>
        </p:spPr>
        <p:txBody>
          <a:bodyPr wrap="square">
            <a:spAutoFit/>
          </a:bodyPr>
          <a:lstStyle/>
          <a:p>
            <a:pPr algn="ctr"/>
            <a:r>
              <a:rPr lang="fr-FR" sz="2400" b="1" dirty="0">
                <a:highlight>
                  <a:srgbClr val="FFFF00"/>
                </a:highlight>
              </a:rPr>
              <a:t>Le lieutenant général du Roi</a:t>
            </a:r>
          </a:p>
          <a:p>
            <a:pPr algn="ctr"/>
            <a:r>
              <a:rPr lang="fr-FR" sz="2400" b="1" dirty="0"/>
              <a:t> est un représentant du monarque </a:t>
            </a:r>
          </a:p>
          <a:p>
            <a:pPr algn="ctr"/>
            <a:r>
              <a:rPr lang="fr-FR" sz="2400" b="1" dirty="0"/>
              <a:t>dans une province, </a:t>
            </a:r>
          </a:p>
          <a:p>
            <a:pPr algn="ctr"/>
            <a:endParaRPr lang="fr-FR" b="1" dirty="0"/>
          </a:p>
          <a:p>
            <a:pPr algn="ctr"/>
            <a:endParaRPr lang="fr-FR" b="1" dirty="0"/>
          </a:p>
          <a:p>
            <a:pPr algn="ctr"/>
            <a:r>
              <a:rPr lang="fr-FR" sz="2000" b="1" dirty="0"/>
              <a:t>Il a une délégation générale</a:t>
            </a:r>
          </a:p>
          <a:p>
            <a:pPr algn="ctr"/>
            <a:r>
              <a:rPr lang="fr-FR" sz="2000" b="1" dirty="0"/>
              <a:t> de l'autorité royale</a:t>
            </a:r>
          </a:p>
          <a:p>
            <a:pPr algn="ctr"/>
            <a:endParaRPr lang="fr-FR" sz="2000" b="1" dirty="0"/>
          </a:p>
          <a:p>
            <a:pPr algn="ctr"/>
            <a:r>
              <a:rPr lang="fr-FR" sz="2000" b="1" dirty="0"/>
              <a:t> et supervise </a:t>
            </a:r>
          </a:p>
          <a:p>
            <a:pPr algn="ctr"/>
            <a:r>
              <a:rPr lang="fr-FR" sz="2000" b="1" dirty="0"/>
              <a:t>les baillis et sénéchaux, </a:t>
            </a:r>
          </a:p>
          <a:p>
            <a:pPr algn="ctr"/>
            <a:r>
              <a:rPr lang="fr-FR" sz="2000" b="1" dirty="0"/>
              <a:t>qui sont les cadres réguliers de l'administration. </a:t>
            </a:r>
          </a:p>
          <a:p>
            <a:pPr algn="ctr"/>
            <a:endParaRPr lang="fr-FR" sz="2000" b="1" dirty="0"/>
          </a:p>
          <a:p>
            <a:pPr algn="ctr"/>
            <a:r>
              <a:rPr lang="fr-FR" sz="2000" b="1" dirty="0"/>
              <a:t>Ce rôle est crucial pour maintenir l'ordre et l'autorité du roi dans les régions éloignées du royaume. </a:t>
            </a:r>
          </a:p>
          <a:p>
            <a:pPr algn="ctr"/>
            <a:endParaRPr lang="fr-FR" sz="2000" b="1" dirty="0"/>
          </a:p>
          <a:p>
            <a:pPr algn="ctr"/>
            <a:r>
              <a:rPr lang="fr-FR" sz="2000" b="1" dirty="0"/>
              <a:t>il n'est pas nécessairement lié à une charge militaire active. </a:t>
            </a:r>
          </a:p>
          <a:p>
            <a:endParaRPr lang="fr-FR" dirty="0"/>
          </a:p>
        </p:txBody>
      </p:sp>
      <p:pic>
        <p:nvPicPr>
          <p:cNvPr id="5" name="Image 4">
            <a:extLst>
              <a:ext uri="{FF2B5EF4-FFF2-40B4-BE49-F238E27FC236}">
                <a16:creationId xmlns:a16="http://schemas.microsoft.com/office/drawing/2014/main" id="{1AF665C1-79BD-967D-7C16-97B8CF76D0BF}"/>
              </a:ext>
            </a:extLst>
          </p:cNvPr>
          <p:cNvPicPr>
            <a:picLocks noChangeAspect="1"/>
          </p:cNvPicPr>
          <p:nvPr/>
        </p:nvPicPr>
        <p:blipFill>
          <a:blip r:embed="rId2"/>
          <a:stretch>
            <a:fillRect/>
          </a:stretch>
        </p:blipFill>
        <p:spPr>
          <a:xfrm>
            <a:off x="1169934" y="344272"/>
            <a:ext cx="3170195" cy="3865199"/>
          </a:xfrm>
          <a:prstGeom prst="rect">
            <a:avLst/>
          </a:prstGeom>
        </p:spPr>
      </p:pic>
      <p:sp>
        <p:nvSpPr>
          <p:cNvPr id="7" name="ZoneTexte 6">
            <a:extLst>
              <a:ext uri="{FF2B5EF4-FFF2-40B4-BE49-F238E27FC236}">
                <a16:creationId xmlns:a16="http://schemas.microsoft.com/office/drawing/2014/main" id="{F323A2D6-0346-CD51-96B5-5C1F48ED4F93}"/>
              </a:ext>
            </a:extLst>
          </p:cNvPr>
          <p:cNvSpPr txBox="1"/>
          <p:nvPr/>
        </p:nvSpPr>
        <p:spPr>
          <a:xfrm>
            <a:off x="846819" y="4479376"/>
            <a:ext cx="3816424" cy="2308324"/>
          </a:xfrm>
          <a:prstGeom prst="rect">
            <a:avLst/>
          </a:prstGeom>
          <a:noFill/>
        </p:spPr>
        <p:txBody>
          <a:bodyPr wrap="square">
            <a:spAutoFit/>
          </a:bodyPr>
          <a:lstStyle/>
          <a:p>
            <a:pPr algn="ctr"/>
            <a:r>
              <a:rPr lang="fr-FR" b="1" dirty="0"/>
              <a:t>Du  1</a:t>
            </a:r>
            <a:r>
              <a:rPr lang="fr-FR" b="1" baseline="30000" dirty="0"/>
              <a:t>er</a:t>
            </a:r>
            <a:r>
              <a:rPr lang="fr-FR" b="1" dirty="0"/>
              <a:t> mai 1760 </a:t>
            </a:r>
          </a:p>
          <a:p>
            <a:pPr algn="ctr"/>
            <a:r>
              <a:rPr lang="fr-FR" b="1" dirty="0"/>
              <a:t>au 1er mars 1762</a:t>
            </a:r>
          </a:p>
          <a:p>
            <a:pPr algn="ctr"/>
            <a:r>
              <a:rPr lang="fr-FR" b="1" dirty="0"/>
              <a:t>Louis MARBEUF  à 36 ans</a:t>
            </a:r>
          </a:p>
          <a:p>
            <a:pPr algn="ctr"/>
            <a:r>
              <a:rPr lang="fr-FR" b="1" dirty="0"/>
              <a:t>sert en BRETAGNE </a:t>
            </a:r>
          </a:p>
          <a:p>
            <a:pPr algn="ctr"/>
            <a:r>
              <a:rPr lang="fr-FR" b="1" dirty="0"/>
              <a:t>Comme</a:t>
            </a:r>
          </a:p>
          <a:p>
            <a:pPr algn="ctr"/>
            <a:r>
              <a:rPr lang="fr-FR" b="1" dirty="0"/>
              <a:t> </a:t>
            </a:r>
            <a:r>
              <a:rPr lang="fr-FR" b="1" dirty="0">
                <a:highlight>
                  <a:srgbClr val="FFFF00"/>
                </a:highlight>
              </a:rPr>
              <a:t>Lieutenant général du Roi </a:t>
            </a:r>
          </a:p>
          <a:p>
            <a:pPr algn="ctr"/>
            <a:r>
              <a:rPr lang="fr-FR" b="1" dirty="0">
                <a:highlight>
                  <a:srgbClr val="FFFF00"/>
                </a:highlight>
              </a:rPr>
              <a:t>Des  4 Evêchés de </a:t>
            </a:r>
          </a:p>
          <a:p>
            <a:pPr algn="ctr"/>
            <a:r>
              <a:rPr lang="fr-FR" b="1" dirty="0">
                <a:highlight>
                  <a:srgbClr val="FFFF00"/>
                </a:highlight>
              </a:rPr>
              <a:t>Haute BRETAGNE</a:t>
            </a:r>
          </a:p>
        </p:txBody>
      </p:sp>
    </p:spTree>
    <p:extLst>
      <p:ext uri="{BB962C8B-B14F-4D97-AF65-F5344CB8AC3E}">
        <p14:creationId xmlns:p14="http://schemas.microsoft.com/office/powerpoint/2010/main" val="35433424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 calcmode="lin" valueType="num">
                                      <p:cBhvr additive="base">
                                        <p:cTn id="4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 calcmode="lin" valueType="num">
                                      <p:cBhvr additive="base">
                                        <p:cTn id="5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BCBB91E-420C-00C0-A700-A1888B378769}"/>
              </a:ext>
            </a:extLst>
          </p:cNvPr>
          <p:cNvSpPr txBox="1"/>
          <p:nvPr/>
        </p:nvSpPr>
        <p:spPr>
          <a:xfrm>
            <a:off x="3969223" y="767592"/>
            <a:ext cx="5176020" cy="5755422"/>
          </a:xfrm>
          <a:prstGeom prst="rect">
            <a:avLst/>
          </a:prstGeom>
          <a:noFill/>
        </p:spPr>
        <p:txBody>
          <a:bodyPr wrap="square">
            <a:spAutoFit/>
          </a:bodyPr>
          <a:lstStyle/>
          <a:p>
            <a:pPr marL="285750" indent="-285750" algn="ctr">
              <a:buFont typeface="Wingdings" panose="05000000000000000000" pitchFamily="2" charset="2"/>
              <a:buChar char="Ø"/>
            </a:pPr>
            <a:r>
              <a:rPr lang="fr-FR" b="1" dirty="0"/>
              <a:t> </a:t>
            </a:r>
            <a:r>
              <a:rPr lang="fr-FR" sz="1600" b="1" dirty="0">
                <a:highlight>
                  <a:srgbClr val="FF00FF"/>
                </a:highlight>
              </a:rPr>
              <a:t>La basse BRETAGNE </a:t>
            </a:r>
            <a:r>
              <a:rPr lang="fr-FR" sz="1600" b="1" dirty="0"/>
              <a:t>la partie occidentale </a:t>
            </a:r>
          </a:p>
          <a:p>
            <a:pPr marL="285750" indent="-285750" algn="ctr">
              <a:buFont typeface="Wingdings" panose="05000000000000000000" pitchFamily="2" charset="2"/>
              <a:buChar char="Ø"/>
            </a:pPr>
            <a:endParaRPr lang="fr-FR" sz="1600" b="1" dirty="0"/>
          </a:p>
          <a:p>
            <a:pPr marL="285750" indent="-285750" algn="ctr">
              <a:buFont typeface="Wingdings" panose="05000000000000000000" pitchFamily="2" charset="2"/>
              <a:buChar char="Ø"/>
            </a:pPr>
            <a:r>
              <a:rPr lang="fr-FR" sz="1600" b="1" dirty="0"/>
              <a:t> </a:t>
            </a:r>
            <a:r>
              <a:rPr lang="fr-FR" sz="1600" b="1" dirty="0">
                <a:highlight>
                  <a:srgbClr val="FFFF00"/>
                </a:highlight>
              </a:rPr>
              <a:t>La Haute-Bretagne</a:t>
            </a:r>
            <a:r>
              <a:rPr lang="fr-FR" sz="1600" b="1" dirty="0"/>
              <a:t>, </a:t>
            </a:r>
          </a:p>
          <a:p>
            <a:pPr algn="ctr"/>
            <a:r>
              <a:rPr lang="fr-FR" sz="1600" b="1" dirty="0"/>
              <a:t>correspondant à la partie </a:t>
            </a:r>
          </a:p>
          <a:p>
            <a:pPr algn="ctr"/>
            <a:r>
              <a:rPr lang="fr-FR" sz="1600" b="1" dirty="0"/>
              <a:t>orientale de la Bretagne, </a:t>
            </a:r>
          </a:p>
          <a:p>
            <a:pPr algn="ctr"/>
            <a:r>
              <a:rPr lang="fr-FR" sz="1600" b="1" dirty="0"/>
              <a:t>était historiquement non bretonnante, </a:t>
            </a:r>
          </a:p>
          <a:p>
            <a:pPr algn="ctr"/>
            <a:r>
              <a:rPr lang="fr-FR" sz="1600" b="1" dirty="0"/>
              <a:t>c’est-à-dire que la langue bretonne </a:t>
            </a:r>
          </a:p>
          <a:p>
            <a:pPr algn="ctr"/>
            <a:r>
              <a:rPr lang="fr-FR" sz="1600" b="1" dirty="0"/>
              <a:t>y était peu ou pas parlée</a:t>
            </a:r>
            <a:r>
              <a:rPr lang="fr-FR" sz="1600" b="1" dirty="0">
                <a:highlight>
                  <a:srgbClr val="C0C0C0"/>
                </a:highlight>
              </a:rPr>
              <a:t>.(Partie grise</a:t>
            </a:r>
            <a:r>
              <a:rPr lang="fr-FR" sz="1600" b="1" dirty="0"/>
              <a:t>).</a:t>
            </a:r>
          </a:p>
          <a:p>
            <a:pPr algn="ctr"/>
            <a:endParaRPr lang="fr-FR" sz="1600" b="1" dirty="0"/>
          </a:p>
          <a:p>
            <a:pPr algn="ctr"/>
            <a:r>
              <a:rPr lang="fr-FR" sz="1600" b="1" dirty="0"/>
              <a:t> Les quatre évêchés qui la composent </a:t>
            </a:r>
          </a:p>
          <a:p>
            <a:pPr algn="ctr"/>
            <a:r>
              <a:rPr lang="fr-FR" sz="1600" b="1" dirty="0"/>
              <a:t>sont donc:</a:t>
            </a:r>
          </a:p>
          <a:p>
            <a:pPr algn="ctr"/>
            <a:r>
              <a:rPr lang="fr-FR" sz="1600" b="1" dirty="0"/>
              <a:t> Dol, Saint-Malo, Rennes et Nantes,</a:t>
            </a:r>
          </a:p>
          <a:p>
            <a:pPr algn="ctr"/>
            <a:r>
              <a:rPr lang="fr-FR" sz="1600" b="1" dirty="0"/>
              <a:t> chacun ayant joué un rôle religieux </a:t>
            </a:r>
          </a:p>
          <a:p>
            <a:pPr algn="ctr"/>
            <a:r>
              <a:rPr lang="fr-FR" sz="1600" b="1" dirty="0"/>
              <a:t>et politique important dans la région. </a:t>
            </a:r>
          </a:p>
          <a:p>
            <a:pPr algn="ctr"/>
            <a:r>
              <a:rPr lang="fr-FR" sz="1600" b="1" dirty="0">
                <a:highlight>
                  <a:srgbClr val="00FFFF"/>
                </a:highlight>
              </a:rPr>
              <a:t>(Surlignée  bleu).</a:t>
            </a:r>
          </a:p>
          <a:p>
            <a:pPr algn="ctr"/>
            <a:endParaRPr lang="fr-FR" sz="1600" b="1" dirty="0">
              <a:highlight>
                <a:srgbClr val="00FFFF"/>
              </a:highlight>
            </a:endParaRPr>
          </a:p>
          <a:p>
            <a:pPr algn="ctr"/>
            <a:r>
              <a:rPr lang="fr-FR" sz="1600" b="1" dirty="0"/>
              <a:t>Ils ont structuré la vie religieuse, sociale</a:t>
            </a:r>
          </a:p>
          <a:p>
            <a:pPr algn="ctr"/>
            <a:r>
              <a:rPr lang="fr-FR" sz="1600" b="1" dirty="0"/>
              <a:t> et politique de la région, </a:t>
            </a:r>
          </a:p>
          <a:p>
            <a:pPr algn="ctr"/>
            <a:r>
              <a:rPr lang="fr-FR" sz="1600" b="1" dirty="0"/>
              <a:t>et leur influence se reflète</a:t>
            </a:r>
          </a:p>
          <a:p>
            <a:pPr algn="ctr"/>
            <a:r>
              <a:rPr lang="fr-FR" sz="1600" b="1" dirty="0"/>
              <a:t> encore aujourd’hui </a:t>
            </a:r>
          </a:p>
          <a:p>
            <a:pPr algn="ctr"/>
            <a:r>
              <a:rPr lang="fr-FR" sz="1600" b="1" dirty="0"/>
              <a:t>dans l’identité ,</a:t>
            </a:r>
          </a:p>
          <a:p>
            <a:pPr algn="ctr"/>
            <a:r>
              <a:rPr lang="fr-FR" sz="1600" b="1" dirty="0"/>
              <a:t>où siège  le  Parlement de BRETAGNE</a:t>
            </a:r>
          </a:p>
          <a:p>
            <a:pPr algn="ctr"/>
            <a:endParaRPr lang="fr-FR" sz="1400" b="1" dirty="0"/>
          </a:p>
        </p:txBody>
      </p:sp>
      <p:pic>
        <p:nvPicPr>
          <p:cNvPr id="7" name="Graphique 6">
            <a:extLst>
              <a:ext uri="{FF2B5EF4-FFF2-40B4-BE49-F238E27FC236}">
                <a16:creationId xmlns:a16="http://schemas.microsoft.com/office/drawing/2014/main" id="{8FE0375B-F504-424F-2129-A1895EA1C5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521" y="623143"/>
            <a:ext cx="4162425" cy="3019425"/>
          </a:xfrm>
          <a:prstGeom prst="rect">
            <a:avLst/>
          </a:prstGeom>
        </p:spPr>
      </p:pic>
      <p:sp>
        <p:nvSpPr>
          <p:cNvPr id="9" name="ZoneTexte 8">
            <a:extLst>
              <a:ext uri="{FF2B5EF4-FFF2-40B4-BE49-F238E27FC236}">
                <a16:creationId xmlns:a16="http://schemas.microsoft.com/office/drawing/2014/main" id="{26746715-F0C2-D9AF-A179-768D43D59670}"/>
              </a:ext>
            </a:extLst>
          </p:cNvPr>
          <p:cNvSpPr txBox="1"/>
          <p:nvPr/>
        </p:nvSpPr>
        <p:spPr>
          <a:xfrm>
            <a:off x="1403648" y="64507"/>
            <a:ext cx="7560840" cy="646331"/>
          </a:xfrm>
          <a:prstGeom prst="rect">
            <a:avLst/>
          </a:prstGeom>
          <a:noFill/>
        </p:spPr>
        <p:txBody>
          <a:bodyPr wrap="square">
            <a:spAutoFit/>
          </a:bodyPr>
          <a:lstStyle/>
          <a:p>
            <a:pPr algn="ctr"/>
            <a:r>
              <a:rPr lang="fr-FR" b="1" dirty="0"/>
              <a:t>La BRETAGNE est alors structurée  religieusement </a:t>
            </a:r>
          </a:p>
          <a:p>
            <a:pPr algn="ctr"/>
            <a:r>
              <a:rPr lang="fr-FR" b="1" dirty="0"/>
              <a:t>et politiquement en 9 </a:t>
            </a:r>
            <a:r>
              <a:rPr lang="fr-FR" b="1" dirty="0" err="1"/>
              <a:t>evéchés</a:t>
            </a:r>
            <a:r>
              <a:rPr lang="fr-FR" b="1" dirty="0"/>
              <a:t> sur 2 parties.</a:t>
            </a:r>
          </a:p>
        </p:txBody>
      </p:sp>
      <p:sp>
        <p:nvSpPr>
          <p:cNvPr id="10" name="ZoneTexte 9">
            <a:extLst>
              <a:ext uri="{FF2B5EF4-FFF2-40B4-BE49-F238E27FC236}">
                <a16:creationId xmlns:a16="http://schemas.microsoft.com/office/drawing/2014/main" id="{B07DC1D6-5AF9-1F66-0EF3-52D7B94C24A4}"/>
              </a:ext>
            </a:extLst>
          </p:cNvPr>
          <p:cNvSpPr txBox="1"/>
          <p:nvPr/>
        </p:nvSpPr>
        <p:spPr>
          <a:xfrm>
            <a:off x="2915816" y="1143908"/>
            <a:ext cx="449162" cy="230832"/>
          </a:xfrm>
          <a:prstGeom prst="rect">
            <a:avLst/>
          </a:prstGeom>
          <a:noFill/>
        </p:spPr>
        <p:txBody>
          <a:bodyPr wrap="none" rtlCol="0">
            <a:spAutoFit/>
          </a:bodyPr>
          <a:lstStyle/>
          <a:p>
            <a:r>
              <a:rPr lang="fr-FR" sz="900" b="1" dirty="0">
                <a:highlight>
                  <a:srgbClr val="00FFFF"/>
                </a:highlight>
              </a:rPr>
              <a:t>DO</a:t>
            </a:r>
            <a:r>
              <a:rPr lang="fr-FR" sz="900" b="1" dirty="0">
                <a:solidFill>
                  <a:srgbClr val="FF0000"/>
                </a:solidFill>
                <a:highlight>
                  <a:srgbClr val="00FFFF"/>
                </a:highlight>
              </a:rPr>
              <a:t>L</a:t>
            </a:r>
          </a:p>
        </p:txBody>
      </p:sp>
      <p:sp>
        <p:nvSpPr>
          <p:cNvPr id="11" name="ZoneTexte 10">
            <a:extLst>
              <a:ext uri="{FF2B5EF4-FFF2-40B4-BE49-F238E27FC236}">
                <a16:creationId xmlns:a16="http://schemas.microsoft.com/office/drawing/2014/main" id="{CF384C99-4693-1AD2-BD4B-4C487E0B8CAD}"/>
              </a:ext>
            </a:extLst>
          </p:cNvPr>
          <p:cNvSpPr txBox="1"/>
          <p:nvPr/>
        </p:nvSpPr>
        <p:spPr>
          <a:xfrm>
            <a:off x="2583222" y="1438334"/>
            <a:ext cx="781755" cy="261610"/>
          </a:xfrm>
          <a:prstGeom prst="rect">
            <a:avLst/>
          </a:prstGeom>
          <a:noFill/>
        </p:spPr>
        <p:txBody>
          <a:bodyPr wrap="square" rtlCol="0">
            <a:spAutoFit/>
          </a:bodyPr>
          <a:lstStyle/>
          <a:p>
            <a:r>
              <a:rPr lang="fr-FR" sz="1100" b="1" dirty="0">
                <a:highlight>
                  <a:srgbClr val="00FFFF"/>
                </a:highlight>
              </a:rPr>
              <a:t>St Malo</a:t>
            </a:r>
          </a:p>
        </p:txBody>
      </p:sp>
      <p:sp>
        <p:nvSpPr>
          <p:cNvPr id="12" name="ZoneTexte 11">
            <a:extLst>
              <a:ext uri="{FF2B5EF4-FFF2-40B4-BE49-F238E27FC236}">
                <a16:creationId xmlns:a16="http://schemas.microsoft.com/office/drawing/2014/main" id="{CEBF7C1E-1A69-EAB5-FA76-71152BE3C065}"/>
              </a:ext>
            </a:extLst>
          </p:cNvPr>
          <p:cNvSpPr txBox="1"/>
          <p:nvPr/>
        </p:nvSpPr>
        <p:spPr>
          <a:xfrm>
            <a:off x="3113684" y="1687352"/>
            <a:ext cx="855539" cy="261610"/>
          </a:xfrm>
          <a:prstGeom prst="rect">
            <a:avLst/>
          </a:prstGeom>
          <a:noFill/>
        </p:spPr>
        <p:txBody>
          <a:bodyPr wrap="square" rtlCol="0">
            <a:spAutoFit/>
          </a:bodyPr>
          <a:lstStyle/>
          <a:p>
            <a:r>
              <a:rPr lang="fr-FR" sz="1100" b="1" dirty="0">
                <a:highlight>
                  <a:srgbClr val="00FFFF"/>
                </a:highlight>
              </a:rPr>
              <a:t>RENNES</a:t>
            </a:r>
          </a:p>
        </p:txBody>
      </p:sp>
      <p:sp>
        <p:nvSpPr>
          <p:cNvPr id="13" name="ZoneTexte 12">
            <a:extLst>
              <a:ext uri="{FF2B5EF4-FFF2-40B4-BE49-F238E27FC236}">
                <a16:creationId xmlns:a16="http://schemas.microsoft.com/office/drawing/2014/main" id="{1F1D2438-C08A-74AB-B39B-59D2C0251AC4}"/>
              </a:ext>
            </a:extLst>
          </p:cNvPr>
          <p:cNvSpPr txBox="1"/>
          <p:nvPr/>
        </p:nvSpPr>
        <p:spPr>
          <a:xfrm>
            <a:off x="2843808" y="2708920"/>
            <a:ext cx="855539" cy="261610"/>
          </a:xfrm>
          <a:prstGeom prst="rect">
            <a:avLst/>
          </a:prstGeom>
          <a:noFill/>
        </p:spPr>
        <p:txBody>
          <a:bodyPr wrap="square" rtlCol="0">
            <a:spAutoFit/>
          </a:bodyPr>
          <a:lstStyle/>
          <a:p>
            <a:r>
              <a:rPr lang="fr-FR" sz="1100" b="1" dirty="0">
                <a:highlight>
                  <a:srgbClr val="00FFFF"/>
                </a:highlight>
              </a:rPr>
              <a:t>NANTES</a:t>
            </a:r>
          </a:p>
        </p:txBody>
      </p:sp>
      <p:sp>
        <p:nvSpPr>
          <p:cNvPr id="14" name="ZoneTexte 13">
            <a:extLst>
              <a:ext uri="{FF2B5EF4-FFF2-40B4-BE49-F238E27FC236}">
                <a16:creationId xmlns:a16="http://schemas.microsoft.com/office/drawing/2014/main" id="{64FDD889-0BCE-2E46-EAF4-FB2766717FFF}"/>
              </a:ext>
            </a:extLst>
          </p:cNvPr>
          <p:cNvSpPr txBox="1"/>
          <p:nvPr/>
        </p:nvSpPr>
        <p:spPr>
          <a:xfrm>
            <a:off x="1972692" y="1277817"/>
            <a:ext cx="819535" cy="261610"/>
          </a:xfrm>
          <a:prstGeom prst="rect">
            <a:avLst/>
          </a:prstGeom>
          <a:noFill/>
        </p:spPr>
        <p:txBody>
          <a:bodyPr wrap="square" rtlCol="0">
            <a:spAutoFit/>
          </a:bodyPr>
          <a:lstStyle/>
          <a:p>
            <a:r>
              <a:rPr lang="fr-FR" sz="1100" dirty="0"/>
              <a:t>St Brieuc</a:t>
            </a:r>
          </a:p>
        </p:txBody>
      </p:sp>
      <p:sp>
        <p:nvSpPr>
          <p:cNvPr id="15" name="ZoneTexte 14">
            <a:extLst>
              <a:ext uri="{FF2B5EF4-FFF2-40B4-BE49-F238E27FC236}">
                <a16:creationId xmlns:a16="http://schemas.microsoft.com/office/drawing/2014/main" id="{34AC0CCE-EF06-A03E-A82C-9D96541A1241}"/>
              </a:ext>
            </a:extLst>
          </p:cNvPr>
          <p:cNvSpPr txBox="1"/>
          <p:nvPr/>
        </p:nvSpPr>
        <p:spPr>
          <a:xfrm>
            <a:off x="2243065" y="2215247"/>
            <a:ext cx="819535" cy="261610"/>
          </a:xfrm>
          <a:prstGeom prst="rect">
            <a:avLst/>
          </a:prstGeom>
          <a:noFill/>
        </p:spPr>
        <p:txBody>
          <a:bodyPr wrap="square" rtlCol="0">
            <a:spAutoFit/>
          </a:bodyPr>
          <a:lstStyle/>
          <a:p>
            <a:r>
              <a:rPr lang="fr-FR" sz="1100" dirty="0"/>
              <a:t>Vannetai</a:t>
            </a:r>
            <a:r>
              <a:rPr lang="fr-FR" sz="1100" dirty="0">
                <a:solidFill>
                  <a:srgbClr val="FF0000"/>
                </a:solidFill>
              </a:rPr>
              <a:t>s</a:t>
            </a:r>
          </a:p>
        </p:txBody>
      </p:sp>
      <p:sp>
        <p:nvSpPr>
          <p:cNvPr id="16" name="ZoneTexte 15">
            <a:extLst>
              <a:ext uri="{FF2B5EF4-FFF2-40B4-BE49-F238E27FC236}">
                <a16:creationId xmlns:a16="http://schemas.microsoft.com/office/drawing/2014/main" id="{BD638316-CBA9-B04E-5A7D-F7CBBDAD9EC2}"/>
              </a:ext>
            </a:extLst>
          </p:cNvPr>
          <p:cNvSpPr txBox="1"/>
          <p:nvPr/>
        </p:nvSpPr>
        <p:spPr>
          <a:xfrm>
            <a:off x="414425" y="1016207"/>
            <a:ext cx="819535" cy="261610"/>
          </a:xfrm>
          <a:prstGeom prst="rect">
            <a:avLst/>
          </a:prstGeom>
          <a:noFill/>
        </p:spPr>
        <p:txBody>
          <a:bodyPr wrap="square" rtlCol="0">
            <a:spAutoFit/>
          </a:bodyPr>
          <a:lstStyle/>
          <a:p>
            <a:pPr algn="ctr"/>
            <a:r>
              <a:rPr lang="fr-FR" sz="1100" dirty="0">
                <a:solidFill>
                  <a:srgbClr val="FF0000"/>
                </a:solidFill>
              </a:rPr>
              <a:t>Léon</a:t>
            </a:r>
          </a:p>
        </p:txBody>
      </p:sp>
      <p:sp>
        <p:nvSpPr>
          <p:cNvPr id="20" name="Forme libre : forme 19">
            <a:extLst>
              <a:ext uri="{FF2B5EF4-FFF2-40B4-BE49-F238E27FC236}">
                <a16:creationId xmlns:a16="http://schemas.microsoft.com/office/drawing/2014/main" id="{D0220676-481B-EF79-5B4F-4963D0AB8621}"/>
              </a:ext>
            </a:extLst>
          </p:cNvPr>
          <p:cNvSpPr/>
          <p:nvPr/>
        </p:nvSpPr>
        <p:spPr>
          <a:xfrm>
            <a:off x="2386894" y="1016207"/>
            <a:ext cx="1637882" cy="2552281"/>
          </a:xfrm>
          <a:custGeom>
            <a:avLst/>
            <a:gdLst>
              <a:gd name="csX0" fmla="*/ 371789 w 1637882"/>
              <a:gd name="csY0" fmla="*/ 100483 h 2552281"/>
              <a:gd name="csX1" fmla="*/ 351693 w 1637882"/>
              <a:gd name="csY1" fmla="*/ 160773 h 2552281"/>
              <a:gd name="csX2" fmla="*/ 331596 w 1637882"/>
              <a:gd name="csY2" fmla="*/ 281353 h 2552281"/>
              <a:gd name="csX3" fmla="*/ 311499 w 1637882"/>
              <a:gd name="csY3" fmla="*/ 311498 h 2552281"/>
              <a:gd name="csX4" fmla="*/ 261257 w 1637882"/>
              <a:gd name="csY4" fmla="*/ 381837 h 2552281"/>
              <a:gd name="csX5" fmla="*/ 251209 w 1637882"/>
              <a:gd name="csY5" fmla="*/ 411982 h 2552281"/>
              <a:gd name="csX6" fmla="*/ 221064 w 1637882"/>
              <a:gd name="csY6" fmla="*/ 452175 h 2552281"/>
              <a:gd name="csX7" fmla="*/ 211016 w 1637882"/>
              <a:gd name="csY7" fmla="*/ 673239 h 2552281"/>
              <a:gd name="csX8" fmla="*/ 200967 w 1637882"/>
              <a:gd name="csY8" fmla="*/ 703384 h 2552281"/>
              <a:gd name="csX9" fmla="*/ 160774 w 1637882"/>
              <a:gd name="csY9" fmla="*/ 763674 h 2552281"/>
              <a:gd name="csX10" fmla="*/ 150726 w 1637882"/>
              <a:gd name="csY10" fmla="*/ 813916 h 2552281"/>
              <a:gd name="csX11" fmla="*/ 90436 w 1637882"/>
              <a:gd name="csY11" fmla="*/ 864158 h 2552281"/>
              <a:gd name="csX12" fmla="*/ 50242 w 1637882"/>
              <a:gd name="csY12" fmla="*/ 934496 h 2552281"/>
              <a:gd name="csX13" fmla="*/ 0 w 1637882"/>
              <a:gd name="csY13" fmla="*/ 1004835 h 2552281"/>
              <a:gd name="csX14" fmla="*/ 50242 w 1637882"/>
              <a:gd name="csY14" fmla="*/ 1085221 h 2552281"/>
              <a:gd name="csX15" fmla="*/ 80387 w 1637882"/>
              <a:gd name="csY15" fmla="*/ 1095270 h 2552281"/>
              <a:gd name="csX16" fmla="*/ 231112 w 1637882"/>
              <a:gd name="csY16" fmla="*/ 1085221 h 2552281"/>
              <a:gd name="csX17" fmla="*/ 271306 w 1637882"/>
              <a:gd name="csY17" fmla="*/ 1065125 h 2552281"/>
              <a:gd name="csX18" fmla="*/ 341644 w 1637882"/>
              <a:gd name="csY18" fmla="*/ 1045028 h 2552281"/>
              <a:gd name="csX19" fmla="*/ 432079 w 1637882"/>
              <a:gd name="csY19" fmla="*/ 1055076 h 2552281"/>
              <a:gd name="csX20" fmla="*/ 462225 w 1637882"/>
              <a:gd name="csY20" fmla="*/ 1065125 h 2552281"/>
              <a:gd name="csX21" fmla="*/ 482321 w 1637882"/>
              <a:gd name="csY21" fmla="*/ 1105318 h 2552281"/>
              <a:gd name="csX22" fmla="*/ 512466 w 1637882"/>
              <a:gd name="csY22" fmla="*/ 1145512 h 2552281"/>
              <a:gd name="csX23" fmla="*/ 532563 w 1637882"/>
              <a:gd name="csY23" fmla="*/ 1175657 h 2552281"/>
              <a:gd name="csX24" fmla="*/ 562708 w 1637882"/>
              <a:gd name="csY24" fmla="*/ 1195753 h 2552281"/>
              <a:gd name="csX25" fmla="*/ 582805 w 1637882"/>
              <a:gd name="csY25" fmla="*/ 1225898 h 2552281"/>
              <a:gd name="csX26" fmla="*/ 602901 w 1637882"/>
              <a:gd name="csY26" fmla="*/ 1286189 h 2552281"/>
              <a:gd name="csX27" fmla="*/ 633046 w 1637882"/>
              <a:gd name="csY27" fmla="*/ 1326382 h 2552281"/>
              <a:gd name="csX28" fmla="*/ 643095 w 1637882"/>
              <a:gd name="csY28" fmla="*/ 1497204 h 2552281"/>
              <a:gd name="csX29" fmla="*/ 542611 w 1637882"/>
              <a:gd name="csY29" fmla="*/ 1517301 h 2552281"/>
              <a:gd name="csX30" fmla="*/ 462225 w 1637882"/>
              <a:gd name="csY30" fmla="*/ 1577591 h 2552281"/>
              <a:gd name="csX31" fmla="*/ 351693 w 1637882"/>
              <a:gd name="csY31" fmla="*/ 1647929 h 2552281"/>
              <a:gd name="csX32" fmla="*/ 291403 w 1637882"/>
              <a:gd name="csY32" fmla="*/ 1668026 h 2552281"/>
              <a:gd name="csX33" fmla="*/ 261257 w 1637882"/>
              <a:gd name="csY33" fmla="*/ 1678074 h 2552281"/>
              <a:gd name="csX34" fmla="*/ 241161 w 1637882"/>
              <a:gd name="csY34" fmla="*/ 1718268 h 2552281"/>
              <a:gd name="csX35" fmla="*/ 211016 w 1637882"/>
              <a:gd name="csY35" fmla="*/ 1738364 h 2552281"/>
              <a:gd name="csX36" fmla="*/ 150726 w 1637882"/>
              <a:gd name="csY36" fmla="*/ 1788606 h 2552281"/>
              <a:gd name="csX37" fmla="*/ 90436 w 1637882"/>
              <a:gd name="csY37" fmla="*/ 1778558 h 2552281"/>
              <a:gd name="csX38" fmla="*/ 80387 w 1637882"/>
              <a:gd name="csY38" fmla="*/ 1889090 h 2552281"/>
              <a:gd name="csX39" fmla="*/ 0 w 1637882"/>
              <a:gd name="csY39" fmla="*/ 1899138 h 2552281"/>
              <a:gd name="csX40" fmla="*/ 10049 w 1637882"/>
              <a:gd name="csY40" fmla="*/ 1929283 h 2552281"/>
              <a:gd name="csX41" fmla="*/ 30145 w 1637882"/>
              <a:gd name="csY41" fmla="*/ 2009670 h 2552281"/>
              <a:gd name="csX42" fmla="*/ 70339 w 1637882"/>
              <a:gd name="csY42" fmla="*/ 2039815 h 2552281"/>
              <a:gd name="csX43" fmla="*/ 110532 w 1637882"/>
              <a:gd name="csY43" fmla="*/ 2049863 h 2552281"/>
              <a:gd name="csX44" fmla="*/ 211016 w 1637882"/>
              <a:gd name="csY44" fmla="*/ 2130250 h 2552281"/>
              <a:gd name="csX45" fmla="*/ 241161 w 1637882"/>
              <a:gd name="csY45" fmla="*/ 2140298 h 2552281"/>
              <a:gd name="csX46" fmla="*/ 271306 w 1637882"/>
              <a:gd name="csY46" fmla="*/ 2130250 h 2552281"/>
              <a:gd name="csX47" fmla="*/ 311499 w 1637882"/>
              <a:gd name="csY47" fmla="*/ 2080008 h 2552281"/>
              <a:gd name="csX48" fmla="*/ 422031 w 1637882"/>
              <a:gd name="csY48" fmla="*/ 2069960 h 2552281"/>
              <a:gd name="csX49" fmla="*/ 442128 w 1637882"/>
              <a:gd name="csY49" fmla="*/ 2039815 h 2552281"/>
              <a:gd name="csX50" fmla="*/ 472273 w 1637882"/>
              <a:gd name="csY50" fmla="*/ 2029767 h 2552281"/>
              <a:gd name="csX51" fmla="*/ 693337 w 1637882"/>
              <a:gd name="csY51" fmla="*/ 2039815 h 2552281"/>
              <a:gd name="csX52" fmla="*/ 753627 w 1637882"/>
              <a:gd name="csY52" fmla="*/ 2100105 h 2552281"/>
              <a:gd name="csX53" fmla="*/ 703385 w 1637882"/>
              <a:gd name="csY53" fmla="*/ 2090057 h 2552281"/>
              <a:gd name="csX54" fmla="*/ 673240 w 1637882"/>
              <a:gd name="csY54" fmla="*/ 2069960 h 2552281"/>
              <a:gd name="csX55" fmla="*/ 462225 w 1637882"/>
              <a:gd name="csY55" fmla="*/ 2069960 h 2552281"/>
              <a:gd name="csX56" fmla="*/ 452176 w 1637882"/>
              <a:gd name="csY56" fmla="*/ 2100105 h 2552281"/>
              <a:gd name="csX57" fmla="*/ 442128 w 1637882"/>
              <a:gd name="csY57" fmla="*/ 2140298 h 2552281"/>
              <a:gd name="csX58" fmla="*/ 401934 w 1637882"/>
              <a:gd name="csY58" fmla="*/ 2150347 h 2552281"/>
              <a:gd name="csX59" fmla="*/ 401934 w 1637882"/>
              <a:gd name="csY59" fmla="*/ 2260879 h 2552281"/>
              <a:gd name="csX60" fmla="*/ 432079 w 1637882"/>
              <a:gd name="csY60" fmla="*/ 2280975 h 2552281"/>
              <a:gd name="csX61" fmla="*/ 462225 w 1637882"/>
              <a:gd name="csY61" fmla="*/ 2291024 h 2552281"/>
              <a:gd name="csX62" fmla="*/ 492370 w 1637882"/>
              <a:gd name="csY62" fmla="*/ 2351314 h 2552281"/>
              <a:gd name="csX63" fmla="*/ 522515 w 1637882"/>
              <a:gd name="csY63" fmla="*/ 2401556 h 2552281"/>
              <a:gd name="csX64" fmla="*/ 582805 w 1637882"/>
              <a:gd name="csY64" fmla="*/ 2421652 h 2552281"/>
              <a:gd name="csX65" fmla="*/ 653143 w 1637882"/>
              <a:gd name="csY65" fmla="*/ 2451797 h 2552281"/>
              <a:gd name="csX66" fmla="*/ 723482 w 1637882"/>
              <a:gd name="csY66" fmla="*/ 2502039 h 2552281"/>
              <a:gd name="csX67" fmla="*/ 793820 w 1637882"/>
              <a:gd name="csY67" fmla="*/ 2532184 h 2552281"/>
              <a:gd name="csX68" fmla="*/ 844062 w 1637882"/>
              <a:gd name="csY68" fmla="*/ 2542232 h 2552281"/>
              <a:gd name="csX69" fmla="*/ 884255 w 1637882"/>
              <a:gd name="csY69" fmla="*/ 2552281 h 2552281"/>
              <a:gd name="csX70" fmla="*/ 984739 w 1637882"/>
              <a:gd name="csY70" fmla="*/ 2542232 h 2552281"/>
              <a:gd name="csX71" fmla="*/ 1024932 w 1637882"/>
              <a:gd name="csY71" fmla="*/ 2471894 h 2552281"/>
              <a:gd name="csX72" fmla="*/ 1055077 w 1637882"/>
              <a:gd name="csY72" fmla="*/ 2451797 h 2552281"/>
              <a:gd name="csX73" fmla="*/ 1095271 w 1637882"/>
              <a:gd name="csY73" fmla="*/ 2461846 h 2552281"/>
              <a:gd name="csX74" fmla="*/ 1125416 w 1637882"/>
              <a:gd name="csY74" fmla="*/ 2471894 h 2552281"/>
              <a:gd name="csX75" fmla="*/ 1185706 w 1637882"/>
              <a:gd name="csY75" fmla="*/ 2461846 h 2552281"/>
              <a:gd name="csX76" fmla="*/ 1205803 w 1637882"/>
              <a:gd name="csY76" fmla="*/ 2431701 h 2552281"/>
              <a:gd name="csX77" fmla="*/ 1306286 w 1637882"/>
              <a:gd name="csY77" fmla="*/ 2421652 h 2552281"/>
              <a:gd name="csX78" fmla="*/ 1376625 w 1637882"/>
              <a:gd name="csY78" fmla="*/ 2401556 h 2552281"/>
              <a:gd name="csX79" fmla="*/ 1366576 w 1637882"/>
              <a:gd name="csY79" fmla="*/ 2270927 h 2552281"/>
              <a:gd name="csX80" fmla="*/ 1356528 w 1637882"/>
              <a:gd name="csY80" fmla="*/ 2190540 h 2552281"/>
              <a:gd name="csX81" fmla="*/ 1336431 w 1637882"/>
              <a:gd name="csY81" fmla="*/ 2140298 h 2552281"/>
              <a:gd name="csX82" fmla="*/ 1316334 w 1637882"/>
              <a:gd name="csY82" fmla="*/ 2100105 h 2552281"/>
              <a:gd name="csX83" fmla="*/ 1266093 w 1637882"/>
              <a:gd name="csY83" fmla="*/ 2029767 h 2552281"/>
              <a:gd name="csX84" fmla="*/ 1346479 w 1637882"/>
              <a:gd name="csY84" fmla="*/ 1989573 h 2552281"/>
              <a:gd name="csX85" fmla="*/ 1396721 w 1637882"/>
              <a:gd name="csY85" fmla="*/ 1929283 h 2552281"/>
              <a:gd name="csX86" fmla="*/ 1487156 w 1637882"/>
              <a:gd name="csY86" fmla="*/ 1868993 h 2552281"/>
              <a:gd name="csX87" fmla="*/ 1537398 w 1637882"/>
              <a:gd name="csY87" fmla="*/ 1879041 h 2552281"/>
              <a:gd name="csX88" fmla="*/ 1637882 w 1637882"/>
              <a:gd name="csY88" fmla="*/ 1798654 h 2552281"/>
              <a:gd name="csX89" fmla="*/ 1607737 w 1637882"/>
              <a:gd name="csY89" fmla="*/ 1728316 h 2552281"/>
              <a:gd name="csX90" fmla="*/ 1406770 w 1637882"/>
              <a:gd name="csY90" fmla="*/ 1708219 h 2552281"/>
              <a:gd name="csX91" fmla="*/ 1376625 w 1637882"/>
              <a:gd name="csY91" fmla="*/ 1698171 h 2552281"/>
              <a:gd name="csX92" fmla="*/ 1396721 w 1637882"/>
              <a:gd name="csY92" fmla="*/ 1617784 h 2552281"/>
              <a:gd name="csX93" fmla="*/ 1497205 w 1637882"/>
              <a:gd name="csY93" fmla="*/ 1577591 h 2552281"/>
              <a:gd name="csX94" fmla="*/ 1467060 w 1637882"/>
              <a:gd name="csY94" fmla="*/ 1547446 h 2552281"/>
              <a:gd name="csX95" fmla="*/ 1436915 w 1637882"/>
              <a:gd name="csY95" fmla="*/ 1527349 h 2552281"/>
              <a:gd name="csX96" fmla="*/ 1396721 w 1637882"/>
              <a:gd name="csY96" fmla="*/ 1477107 h 2552281"/>
              <a:gd name="csX97" fmla="*/ 1376625 w 1637882"/>
              <a:gd name="csY97" fmla="*/ 1446962 h 2552281"/>
              <a:gd name="csX98" fmla="*/ 1346479 w 1637882"/>
              <a:gd name="csY98" fmla="*/ 1356527 h 2552281"/>
              <a:gd name="csX99" fmla="*/ 1326383 w 1637882"/>
              <a:gd name="csY99" fmla="*/ 1306285 h 2552281"/>
              <a:gd name="csX100" fmla="*/ 1356528 w 1637882"/>
              <a:gd name="csY100" fmla="*/ 1145512 h 2552281"/>
              <a:gd name="csX101" fmla="*/ 1396721 w 1637882"/>
              <a:gd name="csY101" fmla="*/ 1105318 h 2552281"/>
              <a:gd name="csX102" fmla="*/ 1436915 w 1637882"/>
              <a:gd name="csY102" fmla="*/ 1045028 h 2552281"/>
              <a:gd name="csX103" fmla="*/ 1457011 w 1637882"/>
              <a:gd name="csY103" fmla="*/ 1014883 h 2552281"/>
              <a:gd name="csX104" fmla="*/ 1477108 w 1637882"/>
              <a:gd name="csY104" fmla="*/ 914400 h 2552281"/>
              <a:gd name="csX105" fmla="*/ 1487156 w 1637882"/>
              <a:gd name="csY105" fmla="*/ 884254 h 2552281"/>
              <a:gd name="csX106" fmla="*/ 1467060 w 1637882"/>
              <a:gd name="csY106" fmla="*/ 773723 h 2552281"/>
              <a:gd name="csX107" fmla="*/ 1457011 w 1637882"/>
              <a:gd name="csY107" fmla="*/ 723481 h 2552281"/>
              <a:gd name="csX108" fmla="*/ 1436915 w 1637882"/>
              <a:gd name="csY108" fmla="*/ 653142 h 2552281"/>
              <a:gd name="csX109" fmla="*/ 1446963 w 1637882"/>
              <a:gd name="csY109" fmla="*/ 341643 h 2552281"/>
              <a:gd name="csX110" fmla="*/ 1457011 w 1637882"/>
              <a:gd name="csY110" fmla="*/ 311498 h 2552281"/>
              <a:gd name="csX111" fmla="*/ 1436915 w 1637882"/>
              <a:gd name="csY111" fmla="*/ 281353 h 2552281"/>
              <a:gd name="csX112" fmla="*/ 1366576 w 1637882"/>
              <a:gd name="csY112" fmla="*/ 241160 h 2552281"/>
              <a:gd name="csX113" fmla="*/ 1306286 w 1637882"/>
              <a:gd name="csY113" fmla="*/ 200967 h 2552281"/>
              <a:gd name="csX114" fmla="*/ 1235948 w 1637882"/>
              <a:gd name="csY114" fmla="*/ 211015 h 2552281"/>
              <a:gd name="csX115" fmla="*/ 1165609 w 1637882"/>
              <a:gd name="csY115" fmla="*/ 271305 h 2552281"/>
              <a:gd name="csX116" fmla="*/ 1125416 w 1637882"/>
              <a:gd name="csY116" fmla="*/ 291402 h 2552281"/>
              <a:gd name="csX117" fmla="*/ 1075174 w 1637882"/>
              <a:gd name="csY117" fmla="*/ 251208 h 2552281"/>
              <a:gd name="csX118" fmla="*/ 1014884 w 1637882"/>
              <a:gd name="csY118" fmla="*/ 160773 h 2552281"/>
              <a:gd name="csX119" fmla="*/ 1004836 w 1637882"/>
              <a:gd name="csY119" fmla="*/ 130628 h 2552281"/>
              <a:gd name="csX120" fmla="*/ 934497 w 1637882"/>
              <a:gd name="csY120" fmla="*/ 100483 h 2552281"/>
              <a:gd name="csX121" fmla="*/ 773723 w 1637882"/>
              <a:gd name="csY121" fmla="*/ 80386 h 2552281"/>
              <a:gd name="csX122" fmla="*/ 723482 w 1637882"/>
              <a:gd name="csY122" fmla="*/ 60290 h 2552281"/>
              <a:gd name="csX123" fmla="*/ 643095 w 1637882"/>
              <a:gd name="csY123" fmla="*/ 50241 h 2552281"/>
              <a:gd name="csX124" fmla="*/ 612950 w 1637882"/>
              <a:gd name="csY124" fmla="*/ 10048 h 2552281"/>
              <a:gd name="csX125" fmla="*/ 582805 w 1637882"/>
              <a:gd name="csY125" fmla="*/ 0 h 2552281"/>
              <a:gd name="csX126" fmla="*/ 542611 w 1637882"/>
              <a:gd name="csY126" fmla="*/ 10048 h 2552281"/>
              <a:gd name="csX127" fmla="*/ 492370 w 1637882"/>
              <a:gd name="csY127" fmla="*/ 30145 h 2552281"/>
              <a:gd name="csX128" fmla="*/ 411983 w 1637882"/>
              <a:gd name="csY128" fmla="*/ 40193 h 2552281"/>
              <a:gd name="csX129" fmla="*/ 371789 w 1637882"/>
              <a:gd name="csY129" fmla="*/ 100483 h 25522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Lst>
            <a:rect l="l" t="t" r="r" b="b"/>
            <a:pathLst>
              <a:path w="1637882" h="2552281">
                <a:moveTo>
                  <a:pt x="371789" y="100483"/>
                </a:moveTo>
                <a:cubicBezTo>
                  <a:pt x="361741" y="120580"/>
                  <a:pt x="356288" y="140094"/>
                  <a:pt x="351693" y="160773"/>
                </a:cubicBezTo>
                <a:cubicBezTo>
                  <a:pt x="342854" y="200550"/>
                  <a:pt x="342095" y="241981"/>
                  <a:pt x="331596" y="281353"/>
                </a:cubicBezTo>
                <a:cubicBezTo>
                  <a:pt x="328484" y="293022"/>
                  <a:pt x="317491" y="301012"/>
                  <a:pt x="311499" y="311498"/>
                </a:cubicBezTo>
                <a:cubicBezTo>
                  <a:pt x="276229" y="373221"/>
                  <a:pt x="310361" y="332734"/>
                  <a:pt x="261257" y="381837"/>
                </a:cubicBezTo>
                <a:cubicBezTo>
                  <a:pt x="257908" y="391885"/>
                  <a:pt x="256464" y="402786"/>
                  <a:pt x="251209" y="411982"/>
                </a:cubicBezTo>
                <a:cubicBezTo>
                  <a:pt x="242900" y="426523"/>
                  <a:pt x="223610" y="435623"/>
                  <a:pt x="221064" y="452175"/>
                </a:cubicBezTo>
                <a:cubicBezTo>
                  <a:pt x="209848" y="525081"/>
                  <a:pt x="216898" y="599710"/>
                  <a:pt x="211016" y="673239"/>
                </a:cubicBezTo>
                <a:cubicBezTo>
                  <a:pt x="210171" y="683797"/>
                  <a:pt x="206111" y="694125"/>
                  <a:pt x="200967" y="703384"/>
                </a:cubicBezTo>
                <a:cubicBezTo>
                  <a:pt x="189237" y="724498"/>
                  <a:pt x="160774" y="763674"/>
                  <a:pt x="160774" y="763674"/>
                </a:cubicBezTo>
                <a:cubicBezTo>
                  <a:pt x="157425" y="780421"/>
                  <a:pt x="158364" y="798640"/>
                  <a:pt x="150726" y="813916"/>
                </a:cubicBezTo>
                <a:cubicBezTo>
                  <a:pt x="141055" y="833258"/>
                  <a:pt x="107748" y="852617"/>
                  <a:pt x="90436" y="864158"/>
                </a:cubicBezTo>
                <a:cubicBezTo>
                  <a:pt x="78150" y="888729"/>
                  <a:pt x="67996" y="913192"/>
                  <a:pt x="50242" y="934496"/>
                </a:cubicBezTo>
                <a:cubicBezTo>
                  <a:pt x="-679" y="995601"/>
                  <a:pt x="37187" y="930461"/>
                  <a:pt x="0" y="1004835"/>
                </a:cubicBezTo>
                <a:cubicBezTo>
                  <a:pt x="18330" y="1059824"/>
                  <a:pt x="5655" y="1062928"/>
                  <a:pt x="50242" y="1085221"/>
                </a:cubicBezTo>
                <a:cubicBezTo>
                  <a:pt x="59716" y="1089958"/>
                  <a:pt x="70339" y="1091920"/>
                  <a:pt x="80387" y="1095270"/>
                </a:cubicBezTo>
                <a:cubicBezTo>
                  <a:pt x="130629" y="1091920"/>
                  <a:pt x="181375" y="1093074"/>
                  <a:pt x="231112" y="1085221"/>
                </a:cubicBezTo>
                <a:cubicBezTo>
                  <a:pt x="245908" y="1082885"/>
                  <a:pt x="257538" y="1071026"/>
                  <a:pt x="271306" y="1065125"/>
                </a:cubicBezTo>
                <a:cubicBezTo>
                  <a:pt x="291494" y="1056473"/>
                  <a:pt x="321239" y="1050129"/>
                  <a:pt x="341644" y="1045028"/>
                </a:cubicBezTo>
                <a:cubicBezTo>
                  <a:pt x="371789" y="1048377"/>
                  <a:pt x="402161" y="1050090"/>
                  <a:pt x="432079" y="1055076"/>
                </a:cubicBezTo>
                <a:cubicBezTo>
                  <a:pt x="442527" y="1056817"/>
                  <a:pt x="454735" y="1057635"/>
                  <a:pt x="462225" y="1065125"/>
                </a:cubicBezTo>
                <a:cubicBezTo>
                  <a:pt x="472817" y="1075717"/>
                  <a:pt x="474382" y="1092616"/>
                  <a:pt x="482321" y="1105318"/>
                </a:cubicBezTo>
                <a:cubicBezTo>
                  <a:pt x="491197" y="1119520"/>
                  <a:pt x="502732" y="1131884"/>
                  <a:pt x="512466" y="1145512"/>
                </a:cubicBezTo>
                <a:cubicBezTo>
                  <a:pt x="519485" y="1155339"/>
                  <a:pt x="524023" y="1167118"/>
                  <a:pt x="532563" y="1175657"/>
                </a:cubicBezTo>
                <a:cubicBezTo>
                  <a:pt x="541102" y="1184196"/>
                  <a:pt x="552660" y="1189054"/>
                  <a:pt x="562708" y="1195753"/>
                </a:cubicBezTo>
                <a:cubicBezTo>
                  <a:pt x="569407" y="1205801"/>
                  <a:pt x="577900" y="1214862"/>
                  <a:pt x="582805" y="1225898"/>
                </a:cubicBezTo>
                <a:cubicBezTo>
                  <a:pt x="591408" y="1245256"/>
                  <a:pt x="590191" y="1269242"/>
                  <a:pt x="602901" y="1286189"/>
                </a:cubicBezTo>
                <a:lnTo>
                  <a:pt x="633046" y="1326382"/>
                </a:lnTo>
                <a:cubicBezTo>
                  <a:pt x="641414" y="1359854"/>
                  <a:pt x="677151" y="1463148"/>
                  <a:pt x="643095" y="1497204"/>
                </a:cubicBezTo>
                <a:cubicBezTo>
                  <a:pt x="618942" y="1521357"/>
                  <a:pt x="542611" y="1517301"/>
                  <a:pt x="542611" y="1517301"/>
                </a:cubicBezTo>
                <a:cubicBezTo>
                  <a:pt x="515816" y="1537398"/>
                  <a:pt x="485909" y="1553907"/>
                  <a:pt x="462225" y="1577591"/>
                </a:cubicBezTo>
                <a:cubicBezTo>
                  <a:pt x="421936" y="1617879"/>
                  <a:pt x="421515" y="1624655"/>
                  <a:pt x="351693" y="1647929"/>
                </a:cubicBezTo>
                <a:lnTo>
                  <a:pt x="291403" y="1668026"/>
                </a:lnTo>
                <a:lnTo>
                  <a:pt x="261257" y="1678074"/>
                </a:lnTo>
                <a:cubicBezTo>
                  <a:pt x="254558" y="1691472"/>
                  <a:pt x="250750" y="1706761"/>
                  <a:pt x="241161" y="1718268"/>
                </a:cubicBezTo>
                <a:cubicBezTo>
                  <a:pt x="233430" y="1727545"/>
                  <a:pt x="220293" y="1730633"/>
                  <a:pt x="211016" y="1738364"/>
                </a:cubicBezTo>
                <a:cubicBezTo>
                  <a:pt x="133639" y="1802844"/>
                  <a:pt x="225577" y="1738705"/>
                  <a:pt x="150726" y="1788606"/>
                </a:cubicBezTo>
                <a:cubicBezTo>
                  <a:pt x="130629" y="1785257"/>
                  <a:pt x="103479" y="1762906"/>
                  <a:pt x="90436" y="1778558"/>
                </a:cubicBezTo>
                <a:cubicBezTo>
                  <a:pt x="64055" y="1810215"/>
                  <a:pt x="135456" y="1861555"/>
                  <a:pt x="80387" y="1889090"/>
                </a:cubicBezTo>
                <a:cubicBezTo>
                  <a:pt x="56234" y="1901167"/>
                  <a:pt x="26796" y="1895789"/>
                  <a:pt x="0" y="1899138"/>
                </a:cubicBezTo>
                <a:cubicBezTo>
                  <a:pt x="3350" y="1909186"/>
                  <a:pt x="7262" y="1919064"/>
                  <a:pt x="10049" y="1929283"/>
                </a:cubicBezTo>
                <a:cubicBezTo>
                  <a:pt x="17316" y="1955930"/>
                  <a:pt x="8049" y="1993098"/>
                  <a:pt x="30145" y="2009670"/>
                </a:cubicBezTo>
                <a:cubicBezTo>
                  <a:pt x="43543" y="2019718"/>
                  <a:pt x="55360" y="2032325"/>
                  <a:pt x="70339" y="2039815"/>
                </a:cubicBezTo>
                <a:cubicBezTo>
                  <a:pt x="82691" y="2045991"/>
                  <a:pt x="97134" y="2046514"/>
                  <a:pt x="110532" y="2049863"/>
                </a:cubicBezTo>
                <a:cubicBezTo>
                  <a:pt x="137973" y="2077304"/>
                  <a:pt x="172988" y="2117575"/>
                  <a:pt x="211016" y="2130250"/>
                </a:cubicBezTo>
                <a:lnTo>
                  <a:pt x="241161" y="2140298"/>
                </a:lnTo>
                <a:cubicBezTo>
                  <a:pt x="251209" y="2136949"/>
                  <a:pt x="263816" y="2137740"/>
                  <a:pt x="271306" y="2130250"/>
                </a:cubicBezTo>
                <a:cubicBezTo>
                  <a:pt x="300799" y="2100757"/>
                  <a:pt x="254724" y="2092174"/>
                  <a:pt x="311499" y="2080008"/>
                </a:cubicBezTo>
                <a:cubicBezTo>
                  <a:pt x="347674" y="2072256"/>
                  <a:pt x="385187" y="2073309"/>
                  <a:pt x="422031" y="2069960"/>
                </a:cubicBezTo>
                <a:cubicBezTo>
                  <a:pt x="428730" y="2059912"/>
                  <a:pt x="432698" y="2047359"/>
                  <a:pt x="442128" y="2039815"/>
                </a:cubicBezTo>
                <a:cubicBezTo>
                  <a:pt x="450399" y="2033198"/>
                  <a:pt x="461681" y="2029767"/>
                  <a:pt x="472273" y="2029767"/>
                </a:cubicBezTo>
                <a:cubicBezTo>
                  <a:pt x="546037" y="2029767"/>
                  <a:pt x="619649" y="2036466"/>
                  <a:pt x="693337" y="2039815"/>
                </a:cubicBezTo>
                <a:cubicBezTo>
                  <a:pt x="711676" y="2045928"/>
                  <a:pt x="773967" y="2059425"/>
                  <a:pt x="753627" y="2100105"/>
                </a:cubicBezTo>
                <a:cubicBezTo>
                  <a:pt x="745989" y="2115381"/>
                  <a:pt x="720132" y="2093406"/>
                  <a:pt x="703385" y="2090057"/>
                </a:cubicBezTo>
                <a:cubicBezTo>
                  <a:pt x="693337" y="2083358"/>
                  <a:pt x="684548" y="2074200"/>
                  <a:pt x="673240" y="2069960"/>
                </a:cubicBezTo>
                <a:cubicBezTo>
                  <a:pt x="611505" y="2046809"/>
                  <a:pt x="510639" y="2066934"/>
                  <a:pt x="462225" y="2069960"/>
                </a:cubicBezTo>
                <a:cubicBezTo>
                  <a:pt x="458875" y="2080008"/>
                  <a:pt x="455086" y="2089921"/>
                  <a:pt x="452176" y="2100105"/>
                </a:cubicBezTo>
                <a:cubicBezTo>
                  <a:pt x="448382" y="2113384"/>
                  <a:pt x="451893" y="2130533"/>
                  <a:pt x="442128" y="2140298"/>
                </a:cubicBezTo>
                <a:cubicBezTo>
                  <a:pt x="432363" y="2150063"/>
                  <a:pt x="415332" y="2146997"/>
                  <a:pt x="401934" y="2150347"/>
                </a:cubicBezTo>
                <a:cubicBezTo>
                  <a:pt x="387010" y="2210046"/>
                  <a:pt x="362975" y="2221920"/>
                  <a:pt x="401934" y="2260879"/>
                </a:cubicBezTo>
                <a:cubicBezTo>
                  <a:pt x="410473" y="2269418"/>
                  <a:pt x="421277" y="2275574"/>
                  <a:pt x="432079" y="2280975"/>
                </a:cubicBezTo>
                <a:cubicBezTo>
                  <a:pt x="441553" y="2285712"/>
                  <a:pt x="452176" y="2287674"/>
                  <a:pt x="462225" y="2291024"/>
                </a:cubicBezTo>
                <a:cubicBezTo>
                  <a:pt x="477719" y="2337508"/>
                  <a:pt x="464542" y="2306790"/>
                  <a:pt x="492370" y="2351314"/>
                </a:cubicBezTo>
                <a:cubicBezTo>
                  <a:pt x="502721" y="2367876"/>
                  <a:pt x="507098" y="2389565"/>
                  <a:pt x="522515" y="2401556"/>
                </a:cubicBezTo>
                <a:cubicBezTo>
                  <a:pt x="539236" y="2414561"/>
                  <a:pt x="563858" y="2412178"/>
                  <a:pt x="582805" y="2421652"/>
                </a:cubicBezTo>
                <a:cubicBezTo>
                  <a:pt x="632472" y="2446486"/>
                  <a:pt x="608788" y="2437012"/>
                  <a:pt x="653143" y="2451797"/>
                </a:cubicBezTo>
                <a:cubicBezTo>
                  <a:pt x="684978" y="2499549"/>
                  <a:pt x="659439" y="2473575"/>
                  <a:pt x="723482" y="2502039"/>
                </a:cubicBezTo>
                <a:cubicBezTo>
                  <a:pt x="760458" y="2518473"/>
                  <a:pt x="758438" y="2523339"/>
                  <a:pt x="793820" y="2532184"/>
                </a:cubicBezTo>
                <a:cubicBezTo>
                  <a:pt x="810389" y="2536326"/>
                  <a:pt x="827390" y="2538527"/>
                  <a:pt x="844062" y="2542232"/>
                </a:cubicBezTo>
                <a:cubicBezTo>
                  <a:pt x="857543" y="2545228"/>
                  <a:pt x="870857" y="2548931"/>
                  <a:pt x="884255" y="2552281"/>
                </a:cubicBezTo>
                <a:cubicBezTo>
                  <a:pt x="917750" y="2548931"/>
                  <a:pt x="952566" y="2552132"/>
                  <a:pt x="984739" y="2542232"/>
                </a:cubicBezTo>
                <a:cubicBezTo>
                  <a:pt x="1030592" y="2528123"/>
                  <a:pt x="1005662" y="2500799"/>
                  <a:pt x="1024932" y="2471894"/>
                </a:cubicBezTo>
                <a:cubicBezTo>
                  <a:pt x="1031631" y="2461846"/>
                  <a:pt x="1045029" y="2458496"/>
                  <a:pt x="1055077" y="2451797"/>
                </a:cubicBezTo>
                <a:cubicBezTo>
                  <a:pt x="1068475" y="2455147"/>
                  <a:pt x="1081992" y="2458052"/>
                  <a:pt x="1095271" y="2461846"/>
                </a:cubicBezTo>
                <a:cubicBezTo>
                  <a:pt x="1105455" y="2464756"/>
                  <a:pt x="1114824" y="2471894"/>
                  <a:pt x="1125416" y="2471894"/>
                </a:cubicBezTo>
                <a:cubicBezTo>
                  <a:pt x="1145790" y="2471894"/>
                  <a:pt x="1165609" y="2465195"/>
                  <a:pt x="1185706" y="2461846"/>
                </a:cubicBezTo>
                <a:cubicBezTo>
                  <a:pt x="1192405" y="2451798"/>
                  <a:pt x="1197264" y="2440240"/>
                  <a:pt x="1205803" y="2431701"/>
                </a:cubicBezTo>
                <a:cubicBezTo>
                  <a:pt x="1241115" y="2396389"/>
                  <a:pt x="1252507" y="2413969"/>
                  <a:pt x="1306286" y="2421652"/>
                </a:cubicBezTo>
                <a:cubicBezTo>
                  <a:pt x="1329732" y="2414953"/>
                  <a:pt x="1367569" y="2424196"/>
                  <a:pt x="1376625" y="2401556"/>
                </a:cubicBezTo>
                <a:cubicBezTo>
                  <a:pt x="1392844" y="2361008"/>
                  <a:pt x="1370717" y="2314402"/>
                  <a:pt x="1366576" y="2270927"/>
                </a:cubicBezTo>
                <a:cubicBezTo>
                  <a:pt x="1364016" y="2244044"/>
                  <a:pt x="1362600" y="2216853"/>
                  <a:pt x="1356528" y="2190540"/>
                </a:cubicBezTo>
                <a:cubicBezTo>
                  <a:pt x="1352472" y="2172964"/>
                  <a:pt x="1343757" y="2156781"/>
                  <a:pt x="1336431" y="2140298"/>
                </a:cubicBezTo>
                <a:cubicBezTo>
                  <a:pt x="1330347" y="2126610"/>
                  <a:pt x="1323766" y="2113111"/>
                  <a:pt x="1316334" y="2100105"/>
                </a:cubicBezTo>
                <a:cubicBezTo>
                  <a:pt x="1304576" y="2079528"/>
                  <a:pt x="1279039" y="2047028"/>
                  <a:pt x="1266093" y="2029767"/>
                </a:cubicBezTo>
                <a:cubicBezTo>
                  <a:pt x="1287205" y="1966428"/>
                  <a:pt x="1257662" y="2025099"/>
                  <a:pt x="1346479" y="1989573"/>
                </a:cubicBezTo>
                <a:cubicBezTo>
                  <a:pt x="1383344" y="1974827"/>
                  <a:pt x="1370289" y="1950909"/>
                  <a:pt x="1396721" y="1929283"/>
                </a:cubicBezTo>
                <a:cubicBezTo>
                  <a:pt x="1424761" y="1906341"/>
                  <a:pt x="1457011" y="1889090"/>
                  <a:pt x="1487156" y="1868993"/>
                </a:cubicBezTo>
                <a:cubicBezTo>
                  <a:pt x="1503903" y="1872342"/>
                  <a:pt x="1520976" y="1883733"/>
                  <a:pt x="1537398" y="1879041"/>
                </a:cubicBezTo>
                <a:cubicBezTo>
                  <a:pt x="1627181" y="1853389"/>
                  <a:pt x="1619972" y="1852382"/>
                  <a:pt x="1637882" y="1798654"/>
                </a:cubicBezTo>
                <a:cubicBezTo>
                  <a:pt x="1627834" y="1775208"/>
                  <a:pt x="1631492" y="1737611"/>
                  <a:pt x="1607737" y="1728316"/>
                </a:cubicBezTo>
                <a:cubicBezTo>
                  <a:pt x="1545043" y="1703784"/>
                  <a:pt x="1473528" y="1716927"/>
                  <a:pt x="1406770" y="1708219"/>
                </a:cubicBezTo>
                <a:cubicBezTo>
                  <a:pt x="1396267" y="1706849"/>
                  <a:pt x="1386673" y="1701520"/>
                  <a:pt x="1376625" y="1698171"/>
                </a:cubicBezTo>
                <a:cubicBezTo>
                  <a:pt x="1383324" y="1671375"/>
                  <a:pt x="1382511" y="1641468"/>
                  <a:pt x="1396721" y="1617784"/>
                </a:cubicBezTo>
                <a:cubicBezTo>
                  <a:pt x="1404114" y="1605462"/>
                  <a:pt x="1495886" y="1578031"/>
                  <a:pt x="1497205" y="1577591"/>
                </a:cubicBezTo>
                <a:cubicBezTo>
                  <a:pt x="1487157" y="1567543"/>
                  <a:pt x="1477977" y="1556543"/>
                  <a:pt x="1467060" y="1547446"/>
                </a:cubicBezTo>
                <a:cubicBezTo>
                  <a:pt x="1457782" y="1539715"/>
                  <a:pt x="1445454" y="1535888"/>
                  <a:pt x="1436915" y="1527349"/>
                </a:cubicBezTo>
                <a:cubicBezTo>
                  <a:pt x="1421750" y="1512184"/>
                  <a:pt x="1409589" y="1494265"/>
                  <a:pt x="1396721" y="1477107"/>
                </a:cubicBezTo>
                <a:cubicBezTo>
                  <a:pt x="1389475" y="1467446"/>
                  <a:pt x="1381270" y="1458110"/>
                  <a:pt x="1376625" y="1446962"/>
                </a:cubicBezTo>
                <a:cubicBezTo>
                  <a:pt x="1364403" y="1417631"/>
                  <a:pt x="1358280" y="1386030"/>
                  <a:pt x="1346479" y="1356527"/>
                </a:cubicBezTo>
                <a:lnTo>
                  <a:pt x="1326383" y="1306285"/>
                </a:lnTo>
                <a:cubicBezTo>
                  <a:pt x="1332843" y="1222302"/>
                  <a:pt x="1313455" y="1195765"/>
                  <a:pt x="1356528" y="1145512"/>
                </a:cubicBezTo>
                <a:cubicBezTo>
                  <a:pt x="1368859" y="1131126"/>
                  <a:pt x="1384885" y="1120113"/>
                  <a:pt x="1396721" y="1105318"/>
                </a:cubicBezTo>
                <a:cubicBezTo>
                  <a:pt x="1411809" y="1086457"/>
                  <a:pt x="1423517" y="1065125"/>
                  <a:pt x="1436915" y="1045028"/>
                </a:cubicBezTo>
                <a:lnTo>
                  <a:pt x="1457011" y="1014883"/>
                </a:lnTo>
                <a:cubicBezTo>
                  <a:pt x="1463710" y="981389"/>
                  <a:pt x="1469427" y="947683"/>
                  <a:pt x="1477108" y="914400"/>
                </a:cubicBezTo>
                <a:cubicBezTo>
                  <a:pt x="1479490" y="904079"/>
                  <a:pt x="1487156" y="894846"/>
                  <a:pt x="1487156" y="884254"/>
                </a:cubicBezTo>
                <a:cubicBezTo>
                  <a:pt x="1487156" y="791424"/>
                  <a:pt x="1481191" y="830245"/>
                  <a:pt x="1467060" y="773723"/>
                </a:cubicBezTo>
                <a:cubicBezTo>
                  <a:pt x="1462918" y="757154"/>
                  <a:pt x="1461153" y="740050"/>
                  <a:pt x="1457011" y="723481"/>
                </a:cubicBezTo>
                <a:cubicBezTo>
                  <a:pt x="1451097" y="699825"/>
                  <a:pt x="1443614" y="676588"/>
                  <a:pt x="1436915" y="653142"/>
                </a:cubicBezTo>
                <a:cubicBezTo>
                  <a:pt x="1440264" y="549309"/>
                  <a:pt x="1440863" y="445351"/>
                  <a:pt x="1446963" y="341643"/>
                </a:cubicBezTo>
                <a:cubicBezTo>
                  <a:pt x="1447585" y="331069"/>
                  <a:pt x="1458752" y="321946"/>
                  <a:pt x="1457011" y="311498"/>
                </a:cubicBezTo>
                <a:cubicBezTo>
                  <a:pt x="1455026" y="299586"/>
                  <a:pt x="1445454" y="289892"/>
                  <a:pt x="1436915" y="281353"/>
                </a:cubicBezTo>
                <a:cubicBezTo>
                  <a:pt x="1419538" y="263976"/>
                  <a:pt x="1386275" y="252979"/>
                  <a:pt x="1366576" y="241160"/>
                </a:cubicBezTo>
                <a:cubicBezTo>
                  <a:pt x="1345865" y="228733"/>
                  <a:pt x="1306286" y="200967"/>
                  <a:pt x="1306286" y="200967"/>
                </a:cubicBezTo>
                <a:cubicBezTo>
                  <a:pt x="1282840" y="204316"/>
                  <a:pt x="1258206" y="202921"/>
                  <a:pt x="1235948" y="211015"/>
                </a:cubicBezTo>
                <a:cubicBezTo>
                  <a:pt x="1200880" y="223767"/>
                  <a:pt x="1193601" y="251311"/>
                  <a:pt x="1165609" y="271305"/>
                </a:cubicBezTo>
                <a:cubicBezTo>
                  <a:pt x="1153420" y="280012"/>
                  <a:pt x="1138814" y="284703"/>
                  <a:pt x="1125416" y="291402"/>
                </a:cubicBezTo>
                <a:cubicBezTo>
                  <a:pt x="1058442" y="274658"/>
                  <a:pt x="1102247" y="297619"/>
                  <a:pt x="1075174" y="251208"/>
                </a:cubicBezTo>
                <a:cubicBezTo>
                  <a:pt x="1056919" y="219913"/>
                  <a:pt x="1014884" y="160773"/>
                  <a:pt x="1014884" y="160773"/>
                </a:cubicBezTo>
                <a:cubicBezTo>
                  <a:pt x="1011535" y="150725"/>
                  <a:pt x="1011453" y="138899"/>
                  <a:pt x="1004836" y="130628"/>
                </a:cubicBezTo>
                <a:cubicBezTo>
                  <a:pt x="986706" y="107965"/>
                  <a:pt x="959527" y="107634"/>
                  <a:pt x="934497" y="100483"/>
                </a:cubicBezTo>
                <a:cubicBezTo>
                  <a:pt x="846597" y="75369"/>
                  <a:pt x="982220" y="96425"/>
                  <a:pt x="773723" y="80386"/>
                </a:cubicBezTo>
                <a:cubicBezTo>
                  <a:pt x="756976" y="73687"/>
                  <a:pt x="741057" y="64346"/>
                  <a:pt x="723482" y="60290"/>
                </a:cubicBezTo>
                <a:cubicBezTo>
                  <a:pt x="697169" y="54218"/>
                  <a:pt x="667679" y="61415"/>
                  <a:pt x="643095" y="50241"/>
                </a:cubicBezTo>
                <a:cubicBezTo>
                  <a:pt x="627849" y="43311"/>
                  <a:pt x="625816" y="20769"/>
                  <a:pt x="612950" y="10048"/>
                </a:cubicBezTo>
                <a:cubicBezTo>
                  <a:pt x="604813" y="3267"/>
                  <a:pt x="592853" y="3349"/>
                  <a:pt x="582805" y="0"/>
                </a:cubicBezTo>
                <a:cubicBezTo>
                  <a:pt x="569407" y="3349"/>
                  <a:pt x="555713" y="5681"/>
                  <a:pt x="542611" y="10048"/>
                </a:cubicBezTo>
                <a:cubicBezTo>
                  <a:pt x="525499" y="15752"/>
                  <a:pt x="509945" y="26089"/>
                  <a:pt x="492370" y="30145"/>
                </a:cubicBezTo>
                <a:cubicBezTo>
                  <a:pt x="466057" y="36217"/>
                  <a:pt x="438779" y="36844"/>
                  <a:pt x="411983" y="40193"/>
                </a:cubicBezTo>
                <a:cubicBezTo>
                  <a:pt x="372364" y="79812"/>
                  <a:pt x="381837" y="80386"/>
                  <a:pt x="371789" y="100483"/>
                </a:cubicBezTo>
                <a:close/>
              </a:path>
            </a:pathLst>
          </a:custGeom>
          <a:solidFill>
            <a:srgbClr val="00B0F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21" name="ZoneTexte 20">
            <a:extLst>
              <a:ext uri="{FF2B5EF4-FFF2-40B4-BE49-F238E27FC236}">
                <a16:creationId xmlns:a16="http://schemas.microsoft.com/office/drawing/2014/main" id="{73D82C95-C92B-12C2-38FD-91CFD7E57A8C}"/>
              </a:ext>
            </a:extLst>
          </p:cNvPr>
          <p:cNvSpPr txBox="1"/>
          <p:nvPr/>
        </p:nvSpPr>
        <p:spPr>
          <a:xfrm>
            <a:off x="1113501" y="4114645"/>
            <a:ext cx="2940403" cy="2677656"/>
          </a:xfrm>
          <a:prstGeom prst="rect">
            <a:avLst/>
          </a:prstGeom>
          <a:noFill/>
        </p:spPr>
        <p:txBody>
          <a:bodyPr wrap="square" rtlCol="0">
            <a:spAutoFit/>
          </a:bodyPr>
          <a:lstStyle/>
          <a:p>
            <a:pPr algn="ctr"/>
            <a:r>
              <a:rPr lang="fr-FR" sz="1400" b="1" dirty="0"/>
              <a:t>Le Comte Louis MARBEUF Lieutenant général du roi contrôle une partie importante de la BRETAGNE </a:t>
            </a:r>
          </a:p>
          <a:p>
            <a:pPr algn="ctr"/>
            <a:endParaRPr lang="fr-FR" sz="1400" b="1" dirty="0"/>
          </a:p>
          <a:p>
            <a:pPr algn="ctr"/>
            <a:r>
              <a:rPr lang="fr-FR" sz="1400" b="1" dirty="0"/>
              <a:t>Soit 4 des 5 </a:t>
            </a:r>
            <a:r>
              <a:rPr lang="fr-FR" sz="1400" b="1" dirty="0" err="1"/>
              <a:t>évèchés</a:t>
            </a:r>
            <a:endParaRPr lang="fr-FR" sz="1400" b="1" dirty="0"/>
          </a:p>
          <a:p>
            <a:pPr algn="ctr"/>
            <a:r>
              <a:rPr lang="fr-FR" sz="1400" b="1" dirty="0"/>
              <a:t> de la  Haute BRETAGNE</a:t>
            </a:r>
          </a:p>
          <a:p>
            <a:pPr algn="ctr"/>
            <a:r>
              <a:rPr lang="fr-FR" sz="1400" b="1" dirty="0"/>
              <a:t> et 4 des 9 de la BRETAGNE</a:t>
            </a:r>
          </a:p>
          <a:p>
            <a:pPr algn="ctr"/>
            <a:endParaRPr lang="fr-FR" sz="1400" b="1" dirty="0"/>
          </a:p>
          <a:p>
            <a:pPr algn="ctr"/>
            <a:r>
              <a:rPr lang="fr-FR" sz="1400" b="1" dirty="0">
                <a:highlight>
                  <a:srgbClr val="FFFF00"/>
                </a:highlight>
              </a:rPr>
              <a:t>Pendant que son frère est Président du PARLEMENT de BRETAGNE</a:t>
            </a:r>
          </a:p>
        </p:txBody>
      </p:sp>
      <p:sp>
        <p:nvSpPr>
          <p:cNvPr id="2" name="ZoneTexte 1">
            <a:extLst>
              <a:ext uri="{FF2B5EF4-FFF2-40B4-BE49-F238E27FC236}">
                <a16:creationId xmlns:a16="http://schemas.microsoft.com/office/drawing/2014/main" id="{CE6635F1-BF55-3B20-A25B-8B84CC7FDC99}"/>
              </a:ext>
            </a:extLst>
          </p:cNvPr>
          <p:cNvSpPr txBox="1"/>
          <p:nvPr/>
        </p:nvSpPr>
        <p:spPr>
          <a:xfrm>
            <a:off x="861984" y="1791318"/>
            <a:ext cx="1739607" cy="307777"/>
          </a:xfrm>
          <a:prstGeom prst="rect">
            <a:avLst/>
          </a:prstGeom>
          <a:noFill/>
        </p:spPr>
        <p:txBody>
          <a:bodyPr wrap="square" rtlCol="0">
            <a:spAutoFit/>
          </a:bodyPr>
          <a:lstStyle/>
          <a:p>
            <a:r>
              <a:rPr lang="fr-FR" sz="1400" dirty="0">
                <a:highlight>
                  <a:srgbClr val="FF00FF"/>
                </a:highlight>
              </a:rPr>
              <a:t>BASSE BRETAGNE</a:t>
            </a:r>
          </a:p>
        </p:txBody>
      </p:sp>
      <p:sp>
        <p:nvSpPr>
          <p:cNvPr id="4" name="ZoneTexte 3">
            <a:extLst>
              <a:ext uri="{FF2B5EF4-FFF2-40B4-BE49-F238E27FC236}">
                <a16:creationId xmlns:a16="http://schemas.microsoft.com/office/drawing/2014/main" id="{0F89C258-4DAD-E6A5-B9D7-F40F44263D8F}"/>
              </a:ext>
            </a:extLst>
          </p:cNvPr>
          <p:cNvSpPr txBox="1"/>
          <p:nvPr/>
        </p:nvSpPr>
        <p:spPr>
          <a:xfrm>
            <a:off x="2214747" y="2023280"/>
            <a:ext cx="1982177" cy="276999"/>
          </a:xfrm>
          <a:prstGeom prst="rect">
            <a:avLst/>
          </a:prstGeom>
          <a:noFill/>
        </p:spPr>
        <p:txBody>
          <a:bodyPr wrap="square" rtlCol="0">
            <a:spAutoFit/>
          </a:bodyPr>
          <a:lstStyle/>
          <a:p>
            <a:r>
              <a:rPr lang="fr-FR" sz="1200" b="1" dirty="0">
                <a:highlight>
                  <a:srgbClr val="FFFF00"/>
                </a:highlight>
              </a:rPr>
              <a:t>HAUTE BRETAGNE</a:t>
            </a:r>
          </a:p>
        </p:txBody>
      </p:sp>
    </p:spTree>
    <p:extLst>
      <p:ext uri="{BB962C8B-B14F-4D97-AF65-F5344CB8AC3E}">
        <p14:creationId xmlns:p14="http://schemas.microsoft.com/office/powerpoint/2010/main" val="4412740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 calcmode="lin" valueType="num">
                                      <p:cBhvr additive="base">
                                        <p:cTn id="5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anim calcmode="lin" valueType="num">
                                      <p:cBhvr additive="base">
                                        <p:cTn id="5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8" end="18"/>
                                            </p:txEl>
                                          </p:spTgt>
                                        </p:tgtEl>
                                        <p:attrNameLst>
                                          <p:attrName>style.visibility</p:attrName>
                                        </p:attrNameLst>
                                      </p:cBhvr>
                                      <p:to>
                                        <p:strVal val="visible"/>
                                      </p:to>
                                    </p:set>
                                    <p:anim calcmode="lin" valueType="num">
                                      <p:cBhvr additive="base">
                                        <p:cTn id="6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9" end="19"/>
                                            </p:txEl>
                                          </p:spTgt>
                                        </p:tgtEl>
                                        <p:attrNameLst>
                                          <p:attrName>style.visibility</p:attrName>
                                        </p:attrNameLst>
                                      </p:cBhvr>
                                      <p:to>
                                        <p:strVal val="visible"/>
                                      </p:to>
                                    </p:set>
                                    <p:anim calcmode="lin" valueType="num">
                                      <p:cBhvr additive="base">
                                        <p:cTn id="67"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20" end="20"/>
                                            </p:txEl>
                                          </p:spTgt>
                                        </p:tgtEl>
                                        <p:attrNameLst>
                                          <p:attrName>style.visibility</p:attrName>
                                        </p:attrNameLst>
                                      </p:cBhvr>
                                      <p:to>
                                        <p:strVal val="visible"/>
                                      </p:to>
                                    </p:set>
                                    <p:anim calcmode="lin" valueType="num">
                                      <p:cBhvr additive="base">
                                        <p:cTn id="71"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21" end="21"/>
                                            </p:txEl>
                                          </p:spTgt>
                                        </p:tgtEl>
                                        <p:attrNameLst>
                                          <p:attrName>style.visibility</p:attrName>
                                        </p:attrNameLst>
                                      </p:cBhvr>
                                      <p:to>
                                        <p:strVal val="visible"/>
                                      </p:to>
                                    </p:set>
                                    <p:anim calcmode="lin" valueType="num">
                                      <p:cBhvr additive="base">
                                        <p:cTn id="75"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1">
                                            <p:txEl>
                                              <p:pRg st="0" end="0"/>
                                            </p:txEl>
                                          </p:spTgt>
                                        </p:tgtEl>
                                        <p:attrNameLst>
                                          <p:attrName>style.visibility</p:attrName>
                                        </p:attrNameLst>
                                      </p:cBhvr>
                                      <p:to>
                                        <p:strVal val="visible"/>
                                      </p:to>
                                    </p:set>
                                    <p:anim calcmode="lin" valueType="num">
                                      <p:cBhvr additive="base">
                                        <p:cTn id="81"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1">
                                            <p:txEl>
                                              <p:pRg st="2" end="2"/>
                                            </p:txEl>
                                          </p:spTgt>
                                        </p:tgtEl>
                                        <p:attrNameLst>
                                          <p:attrName>style.visibility</p:attrName>
                                        </p:attrNameLst>
                                      </p:cBhvr>
                                      <p:to>
                                        <p:strVal val="visible"/>
                                      </p:to>
                                    </p:set>
                                    <p:anim calcmode="lin" valueType="num">
                                      <p:cBhvr additive="base">
                                        <p:cTn id="87"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1">
                                            <p:txEl>
                                              <p:pRg st="3" end="3"/>
                                            </p:txEl>
                                          </p:spTgt>
                                        </p:tgtEl>
                                        <p:attrNameLst>
                                          <p:attrName>style.visibility</p:attrName>
                                        </p:attrNameLst>
                                      </p:cBhvr>
                                      <p:to>
                                        <p:strVal val="visible"/>
                                      </p:to>
                                    </p:set>
                                    <p:anim calcmode="lin" valueType="num">
                                      <p:cBhvr additive="base">
                                        <p:cTn id="91"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1">
                                            <p:txEl>
                                              <p:pRg st="4" end="4"/>
                                            </p:txEl>
                                          </p:spTgt>
                                        </p:tgtEl>
                                        <p:attrNameLst>
                                          <p:attrName>style.visibility</p:attrName>
                                        </p:attrNameLst>
                                      </p:cBhvr>
                                      <p:to>
                                        <p:strVal val="visible"/>
                                      </p:to>
                                    </p:set>
                                    <p:anim calcmode="lin" valueType="num">
                                      <p:cBhvr additive="base">
                                        <p:cTn id="95"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20"/>
                                        </p:tgtEl>
                                        <p:attrNameLst>
                                          <p:attrName>style.visibility</p:attrName>
                                        </p:attrNameLst>
                                      </p:cBhvr>
                                      <p:to>
                                        <p:strVal val="visible"/>
                                      </p:to>
                                    </p:set>
                                    <p:anim calcmode="lin" valueType="num">
                                      <p:cBhvr>
                                        <p:cTn id="101" dur="500" fill="hold"/>
                                        <p:tgtEl>
                                          <p:spTgt spid="20"/>
                                        </p:tgtEl>
                                        <p:attrNameLst>
                                          <p:attrName>ppt_w</p:attrName>
                                        </p:attrNameLst>
                                      </p:cBhvr>
                                      <p:tavLst>
                                        <p:tav tm="0">
                                          <p:val>
                                            <p:fltVal val="0"/>
                                          </p:val>
                                        </p:tav>
                                        <p:tav tm="100000">
                                          <p:val>
                                            <p:strVal val="#ppt_w"/>
                                          </p:val>
                                        </p:tav>
                                      </p:tavLst>
                                    </p:anim>
                                    <p:anim calcmode="lin" valueType="num">
                                      <p:cBhvr>
                                        <p:cTn id="102" dur="500" fill="hold"/>
                                        <p:tgtEl>
                                          <p:spTgt spid="20"/>
                                        </p:tgtEl>
                                        <p:attrNameLst>
                                          <p:attrName>ppt_h</p:attrName>
                                        </p:attrNameLst>
                                      </p:cBhvr>
                                      <p:tavLst>
                                        <p:tav tm="0">
                                          <p:val>
                                            <p:fltVal val="0"/>
                                          </p:val>
                                        </p:tav>
                                        <p:tav tm="100000">
                                          <p:val>
                                            <p:strVal val="#ppt_h"/>
                                          </p:val>
                                        </p:tav>
                                      </p:tavLst>
                                    </p:anim>
                                    <p:animEffect transition="in" filter="fade">
                                      <p:cBhvr>
                                        <p:cTn id="103" dur="500"/>
                                        <p:tgtEl>
                                          <p:spTgt spid="20"/>
                                        </p:tgtEl>
                                      </p:cBhvr>
                                    </p:animEffect>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21">
                                            <p:txEl>
                                              <p:pRg st="6" end="6"/>
                                            </p:txEl>
                                          </p:spTgt>
                                        </p:tgtEl>
                                        <p:attrNameLst>
                                          <p:attrName>style.visibility</p:attrName>
                                        </p:attrNameLst>
                                      </p:cBhvr>
                                      <p:to>
                                        <p:strVal val="visible"/>
                                      </p:to>
                                    </p:set>
                                    <p:anim calcmode="lin" valueType="num">
                                      <p:cBhvr additive="base">
                                        <p:cTn id="108"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2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uiExpand="1"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32792B0-C086-718F-F005-83C286D72D9E}"/>
              </a:ext>
            </a:extLst>
          </p:cNvPr>
          <p:cNvSpPr txBox="1"/>
          <p:nvPr/>
        </p:nvSpPr>
        <p:spPr>
          <a:xfrm>
            <a:off x="4604882" y="1052736"/>
            <a:ext cx="4392488" cy="1477328"/>
          </a:xfrm>
          <a:prstGeom prst="rect">
            <a:avLst/>
          </a:prstGeom>
          <a:noFill/>
        </p:spPr>
        <p:txBody>
          <a:bodyPr wrap="square">
            <a:spAutoFit/>
          </a:bodyPr>
          <a:lstStyle/>
          <a:p>
            <a:pPr algn="ctr"/>
            <a:endParaRPr lang="fr-FR" b="1" dirty="0"/>
          </a:p>
          <a:p>
            <a:pPr algn="ctr"/>
            <a:r>
              <a:rPr lang="fr-FR" b="1" dirty="0"/>
              <a:t>En revanche,</a:t>
            </a:r>
          </a:p>
          <a:p>
            <a:pPr algn="ctr"/>
            <a:r>
              <a:rPr lang="fr-FR" b="1" dirty="0"/>
              <a:t>le lieutenant général des armées du Roi est un grade militaire </a:t>
            </a:r>
          </a:p>
          <a:p>
            <a:pPr algn="ctr"/>
            <a:r>
              <a:rPr lang="fr-FR" b="1" dirty="0"/>
              <a:t>De commandement </a:t>
            </a:r>
          </a:p>
        </p:txBody>
      </p:sp>
      <p:pic>
        <p:nvPicPr>
          <p:cNvPr id="4" name="Image 3">
            <a:extLst>
              <a:ext uri="{FF2B5EF4-FFF2-40B4-BE49-F238E27FC236}">
                <a16:creationId xmlns:a16="http://schemas.microsoft.com/office/drawing/2014/main" id="{D2FB6677-F096-F774-0694-0F874AF9E7C6}"/>
              </a:ext>
            </a:extLst>
          </p:cNvPr>
          <p:cNvPicPr>
            <a:picLocks noChangeAspect="1"/>
          </p:cNvPicPr>
          <p:nvPr/>
        </p:nvPicPr>
        <p:blipFill>
          <a:blip r:embed="rId2"/>
          <a:stretch>
            <a:fillRect/>
          </a:stretch>
        </p:blipFill>
        <p:spPr>
          <a:xfrm>
            <a:off x="952032" y="1124744"/>
            <a:ext cx="3384376" cy="4968552"/>
          </a:xfrm>
          <a:prstGeom prst="rect">
            <a:avLst/>
          </a:prstGeom>
        </p:spPr>
      </p:pic>
      <p:sp>
        <p:nvSpPr>
          <p:cNvPr id="5" name="ZoneTexte 4">
            <a:extLst>
              <a:ext uri="{FF2B5EF4-FFF2-40B4-BE49-F238E27FC236}">
                <a16:creationId xmlns:a16="http://schemas.microsoft.com/office/drawing/2014/main" id="{8A05AE93-E720-5EF1-B259-2CEF20C7DD4C}"/>
              </a:ext>
            </a:extLst>
          </p:cNvPr>
          <p:cNvSpPr txBox="1"/>
          <p:nvPr/>
        </p:nvSpPr>
        <p:spPr>
          <a:xfrm>
            <a:off x="4343024" y="3068960"/>
            <a:ext cx="4784218" cy="2862322"/>
          </a:xfrm>
          <a:prstGeom prst="rect">
            <a:avLst/>
          </a:prstGeom>
          <a:noFill/>
        </p:spPr>
        <p:txBody>
          <a:bodyPr wrap="square">
            <a:spAutoFit/>
          </a:bodyPr>
          <a:lstStyle/>
          <a:p>
            <a:pPr algn="ctr"/>
            <a:r>
              <a:rPr lang="fr-FR" b="1" dirty="0"/>
              <a:t>Le grade de </a:t>
            </a:r>
          </a:p>
          <a:p>
            <a:pPr algn="ctr"/>
            <a:r>
              <a:rPr lang="fr-FR" b="1" dirty="0"/>
              <a:t>lieutenant général des armées du Roi, </a:t>
            </a:r>
          </a:p>
          <a:p>
            <a:pPr algn="ctr"/>
            <a:r>
              <a:rPr lang="fr-FR" b="1" dirty="0"/>
              <a:t>était le grade le plus élevé de la hiérarchie militaire d’Ancien Régime,</a:t>
            </a:r>
          </a:p>
          <a:p>
            <a:pPr algn="ctr"/>
            <a:r>
              <a:rPr lang="fr-FR" b="1" dirty="0"/>
              <a:t> inaccessible à un roturier. </a:t>
            </a:r>
          </a:p>
          <a:p>
            <a:pPr algn="ctr"/>
            <a:endParaRPr lang="fr-FR" b="1" dirty="0"/>
          </a:p>
          <a:p>
            <a:pPr algn="ctr"/>
            <a:r>
              <a:rPr lang="fr-FR" b="1" dirty="0"/>
              <a:t>Le grade de</a:t>
            </a:r>
          </a:p>
          <a:p>
            <a:pPr algn="ctr"/>
            <a:r>
              <a:rPr lang="fr-FR" b="1" dirty="0"/>
              <a:t> lieutenant général  des armées du Roi était l'équivalent du grade actuel de</a:t>
            </a:r>
          </a:p>
          <a:p>
            <a:pPr algn="ctr"/>
            <a:r>
              <a:rPr lang="fr-FR" b="1" dirty="0"/>
              <a:t> général de division</a:t>
            </a:r>
          </a:p>
        </p:txBody>
      </p:sp>
      <p:sp>
        <p:nvSpPr>
          <p:cNvPr id="7" name="ZoneTexte 6">
            <a:extLst>
              <a:ext uri="{FF2B5EF4-FFF2-40B4-BE49-F238E27FC236}">
                <a16:creationId xmlns:a16="http://schemas.microsoft.com/office/drawing/2014/main" id="{79215E71-0D03-8188-5768-B21F79AA3928}"/>
              </a:ext>
            </a:extLst>
          </p:cNvPr>
          <p:cNvSpPr txBox="1"/>
          <p:nvPr/>
        </p:nvSpPr>
        <p:spPr>
          <a:xfrm>
            <a:off x="1280569" y="229582"/>
            <a:ext cx="7846673" cy="646331"/>
          </a:xfrm>
          <a:prstGeom prst="rect">
            <a:avLst/>
          </a:prstGeom>
          <a:noFill/>
        </p:spPr>
        <p:txBody>
          <a:bodyPr wrap="square">
            <a:spAutoFit/>
          </a:bodyPr>
          <a:lstStyle/>
          <a:p>
            <a:pPr algn="ctr"/>
            <a:r>
              <a:rPr lang="fr-FR" b="1" dirty="0">
                <a:highlight>
                  <a:srgbClr val="FFFF00"/>
                </a:highlight>
              </a:rPr>
              <a:t>Le Comte Louis MARBEUF</a:t>
            </a:r>
          </a:p>
          <a:p>
            <a:pPr algn="ctr"/>
            <a:r>
              <a:rPr lang="fr-FR" b="1" dirty="0">
                <a:highlight>
                  <a:srgbClr val="FFFF00"/>
                </a:highlight>
              </a:rPr>
              <a:t> est fait Lieutenant-Général  des Armées du Roi le 23 octobre 1768</a:t>
            </a:r>
          </a:p>
        </p:txBody>
      </p:sp>
    </p:spTree>
    <p:extLst>
      <p:ext uri="{BB962C8B-B14F-4D97-AF65-F5344CB8AC3E}">
        <p14:creationId xmlns:p14="http://schemas.microsoft.com/office/powerpoint/2010/main" val="28380620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additive="base">
                                        <p:cTn id="2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 calcmode="lin" valueType="num">
                                      <p:cBhvr additive="base">
                                        <p:cTn id="2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 calcmode="lin" valueType="num">
                                      <p:cBhvr additive="base">
                                        <p:cTn id="3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anim calcmode="lin" valueType="num">
                                      <p:cBhvr>
                                        <p:cTn id="39"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5">
                                            <p:txEl>
                                              <p:pRg st="5" end="5"/>
                                            </p:txEl>
                                          </p:spTgt>
                                        </p:tgtEl>
                                      </p:cBhvr>
                                    </p:animEffect>
                                  </p:childTnLst>
                                </p:cTn>
                              </p:par>
                              <p:par>
                                <p:cTn id="42" presetID="53" presetClass="entr" presetSubtype="16" fill="hold" nodeType="withEffect">
                                  <p:stCondLst>
                                    <p:cond delay="0"/>
                                  </p:stCondLst>
                                  <p:childTnLst>
                                    <p:set>
                                      <p:cBhvr>
                                        <p:cTn id="43" dur="1" fill="hold">
                                          <p:stCondLst>
                                            <p:cond delay="0"/>
                                          </p:stCondLst>
                                        </p:cTn>
                                        <p:tgtEl>
                                          <p:spTgt spid="5">
                                            <p:txEl>
                                              <p:pRg st="6" end="6"/>
                                            </p:txEl>
                                          </p:spTgt>
                                        </p:tgtEl>
                                        <p:attrNameLst>
                                          <p:attrName>style.visibility</p:attrName>
                                        </p:attrNameLst>
                                      </p:cBhvr>
                                      <p:to>
                                        <p:strVal val="visible"/>
                                      </p:to>
                                    </p:set>
                                    <p:anim calcmode="lin" valueType="num">
                                      <p:cBhvr>
                                        <p:cTn id="44"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5"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6" dur="500"/>
                                        <p:tgtEl>
                                          <p:spTgt spid="5">
                                            <p:txEl>
                                              <p:pRg st="6" end="6"/>
                                            </p:txEl>
                                          </p:spTgt>
                                        </p:tgtEl>
                                      </p:cBhvr>
                                    </p:animEffect>
                                  </p:childTnLst>
                                </p:cTn>
                              </p:par>
                              <p:par>
                                <p:cTn id="47" presetID="53" presetClass="entr" presetSubtype="16" fill="hold" nodeType="with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F3F651B-196B-55A1-7BEB-5745FB7AD121}"/>
              </a:ext>
            </a:extLst>
          </p:cNvPr>
          <p:cNvSpPr txBox="1"/>
          <p:nvPr/>
        </p:nvSpPr>
        <p:spPr>
          <a:xfrm>
            <a:off x="3215659" y="1235621"/>
            <a:ext cx="6030416" cy="5632311"/>
          </a:xfrm>
          <a:prstGeom prst="rect">
            <a:avLst/>
          </a:prstGeom>
          <a:noFill/>
        </p:spPr>
        <p:txBody>
          <a:bodyPr wrap="square">
            <a:spAutoFit/>
          </a:bodyPr>
          <a:lstStyle/>
          <a:p>
            <a:pPr algn="ctr"/>
            <a:r>
              <a:rPr lang="fr-FR" b="1" dirty="0"/>
              <a:t>Louis , comte de MARBEUF,</a:t>
            </a:r>
          </a:p>
          <a:p>
            <a:pPr algn="ctr"/>
            <a:r>
              <a:rPr lang="fr-FR" b="1" dirty="0"/>
              <a:t> a eu plusieurs pouvoirs et responsabilités </a:t>
            </a:r>
          </a:p>
          <a:p>
            <a:pPr algn="ctr"/>
            <a:r>
              <a:rPr lang="fr-FR" b="1" dirty="0"/>
              <a:t>pendant son mandat de</a:t>
            </a:r>
          </a:p>
          <a:p>
            <a:pPr algn="ctr"/>
            <a:r>
              <a:rPr lang="fr-FR" b="1" dirty="0"/>
              <a:t>Gouverneur de la Corse .</a:t>
            </a:r>
          </a:p>
          <a:p>
            <a:pPr algn="ctr"/>
            <a:endParaRPr lang="fr-FR" b="1" dirty="0"/>
          </a:p>
          <a:p>
            <a:pPr algn="ctr"/>
            <a:r>
              <a:rPr lang="fr-FR" b="1" dirty="0"/>
              <a:t>Il a été commandant en chef de l'armée française sur l'île, assurant la sécurité et la souveraineté corse. </a:t>
            </a:r>
          </a:p>
          <a:p>
            <a:pPr algn="ctr"/>
            <a:endParaRPr lang="fr-FR" b="1" dirty="0"/>
          </a:p>
          <a:p>
            <a:pPr algn="ctr"/>
            <a:r>
              <a:rPr lang="fr-FR" b="1" dirty="0"/>
              <a:t>MARBEUF a joué un rôle clé </a:t>
            </a:r>
          </a:p>
          <a:p>
            <a:pPr algn="ctr"/>
            <a:r>
              <a:rPr lang="fr-FR" b="1" dirty="0"/>
              <a:t>dans la pacification de la CORSE, notamment en envoyant des troupes pour réprimer les révoltes. </a:t>
            </a:r>
          </a:p>
          <a:p>
            <a:pPr algn="ctr"/>
            <a:endParaRPr lang="fr-FR" b="1" dirty="0"/>
          </a:p>
          <a:p>
            <a:pPr algn="ctr"/>
            <a:endParaRPr lang="fr-FR" b="1" dirty="0"/>
          </a:p>
          <a:p>
            <a:pPr algn="ctr"/>
            <a:r>
              <a:rPr lang="fr-FR" b="1" dirty="0"/>
              <a:t>En tant que gouverneur, il a été responsable de la colonisation de l'île et a mené des efforts pour stabiliser la CORSE. </a:t>
            </a:r>
          </a:p>
          <a:p>
            <a:pPr algn="ctr"/>
            <a:endParaRPr lang="fr-FR" b="1" dirty="0"/>
          </a:p>
          <a:p>
            <a:pPr algn="ctr"/>
            <a:endParaRPr lang="fr-FR" b="1" dirty="0"/>
          </a:p>
          <a:p>
            <a:pPr algn="ctr"/>
            <a:r>
              <a:rPr lang="fr-FR" b="1" dirty="0"/>
              <a:t>Ces actions ont eu un impact significatif sur la CORSE et la politique française de son époque</a:t>
            </a:r>
          </a:p>
        </p:txBody>
      </p:sp>
      <p:pic>
        <p:nvPicPr>
          <p:cNvPr id="5" name="Image 4">
            <a:extLst>
              <a:ext uri="{FF2B5EF4-FFF2-40B4-BE49-F238E27FC236}">
                <a16:creationId xmlns:a16="http://schemas.microsoft.com/office/drawing/2014/main" id="{FF16B04E-A2B1-DCB2-500C-5F16BEA17D3D}"/>
              </a:ext>
            </a:extLst>
          </p:cNvPr>
          <p:cNvPicPr>
            <a:picLocks noChangeAspect="1"/>
          </p:cNvPicPr>
          <p:nvPr/>
        </p:nvPicPr>
        <p:blipFill>
          <a:blip r:embed="rId2"/>
          <a:stretch>
            <a:fillRect/>
          </a:stretch>
        </p:blipFill>
        <p:spPr>
          <a:xfrm>
            <a:off x="471179" y="1493352"/>
            <a:ext cx="2592288" cy="3871296"/>
          </a:xfrm>
          <a:prstGeom prst="rect">
            <a:avLst/>
          </a:prstGeom>
        </p:spPr>
      </p:pic>
      <p:sp>
        <p:nvSpPr>
          <p:cNvPr id="6" name="ZoneTexte 5">
            <a:extLst>
              <a:ext uri="{FF2B5EF4-FFF2-40B4-BE49-F238E27FC236}">
                <a16:creationId xmlns:a16="http://schemas.microsoft.com/office/drawing/2014/main" id="{B8FA5F64-64A3-6C01-77CC-9524AEEF097C}"/>
              </a:ext>
            </a:extLst>
          </p:cNvPr>
          <p:cNvSpPr txBox="1"/>
          <p:nvPr/>
        </p:nvSpPr>
        <p:spPr>
          <a:xfrm>
            <a:off x="755576" y="5631631"/>
            <a:ext cx="2448272" cy="923330"/>
          </a:xfrm>
          <a:prstGeom prst="rect">
            <a:avLst/>
          </a:prstGeom>
          <a:noFill/>
        </p:spPr>
        <p:txBody>
          <a:bodyPr wrap="square" rtlCol="0">
            <a:spAutoFit/>
          </a:bodyPr>
          <a:lstStyle/>
          <a:p>
            <a:pPr algn="ctr"/>
            <a:r>
              <a:rPr lang="fr-FR" b="1" dirty="0">
                <a:highlight>
                  <a:srgbClr val="FFFF00"/>
                </a:highlight>
              </a:rPr>
              <a:t>Louis MARBEUF</a:t>
            </a:r>
          </a:p>
          <a:p>
            <a:pPr algn="ctr"/>
            <a:r>
              <a:rPr lang="fr-FR" b="1" dirty="0">
                <a:highlight>
                  <a:srgbClr val="FFFF00"/>
                </a:highlight>
              </a:rPr>
              <a:t>Gouverneur de la CORSE</a:t>
            </a:r>
          </a:p>
        </p:txBody>
      </p:sp>
      <p:sp>
        <p:nvSpPr>
          <p:cNvPr id="8" name="ZoneTexte 7">
            <a:extLst>
              <a:ext uri="{FF2B5EF4-FFF2-40B4-BE49-F238E27FC236}">
                <a16:creationId xmlns:a16="http://schemas.microsoft.com/office/drawing/2014/main" id="{2D295865-2F04-3E67-4929-0203E12AD03B}"/>
              </a:ext>
            </a:extLst>
          </p:cNvPr>
          <p:cNvSpPr txBox="1"/>
          <p:nvPr/>
        </p:nvSpPr>
        <p:spPr>
          <a:xfrm>
            <a:off x="1159382" y="178800"/>
            <a:ext cx="7974632" cy="923330"/>
          </a:xfrm>
          <a:prstGeom prst="rect">
            <a:avLst/>
          </a:prstGeom>
          <a:noFill/>
        </p:spPr>
        <p:txBody>
          <a:bodyPr wrap="square">
            <a:spAutoFit/>
          </a:bodyPr>
          <a:lstStyle/>
          <a:p>
            <a:pPr algn="ctr"/>
            <a:r>
              <a:rPr lang="fr-FR" b="1" dirty="0">
                <a:highlight>
                  <a:srgbClr val="FFFF00"/>
                </a:highlight>
              </a:rPr>
              <a:t>Lieutenant-général  des Armées du Roi </a:t>
            </a:r>
          </a:p>
          <a:p>
            <a:pPr algn="ctr"/>
            <a:r>
              <a:rPr lang="fr-FR" b="1" dirty="0">
                <a:highlight>
                  <a:srgbClr val="FFFF00"/>
                </a:highlight>
              </a:rPr>
              <a:t>Il restera chargé du commandement de la CORSE</a:t>
            </a:r>
          </a:p>
          <a:p>
            <a:pPr algn="ctr"/>
            <a:r>
              <a:rPr lang="fr-FR" b="1" dirty="0">
                <a:highlight>
                  <a:srgbClr val="FFFF00"/>
                </a:highlight>
              </a:rPr>
              <a:t> après le départ du Comte de Vaux</a:t>
            </a:r>
          </a:p>
        </p:txBody>
      </p:sp>
    </p:spTree>
    <p:extLst>
      <p:ext uri="{BB962C8B-B14F-4D97-AF65-F5344CB8AC3E}">
        <p14:creationId xmlns:p14="http://schemas.microsoft.com/office/powerpoint/2010/main" val="374147990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 calcmode="lin" valueType="num">
                                      <p:cBhvr additive="base">
                                        <p:cTn id="4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 calcmode="lin" valueType="num">
                                      <p:cBhvr>
                                        <p:cTn id="47"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49"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48E5F7C-E431-B884-7200-0AC7F4737C9F}"/>
              </a:ext>
            </a:extLst>
          </p:cNvPr>
          <p:cNvSpPr txBox="1"/>
          <p:nvPr/>
        </p:nvSpPr>
        <p:spPr>
          <a:xfrm>
            <a:off x="3923928" y="234904"/>
            <a:ext cx="4572000" cy="646331"/>
          </a:xfrm>
          <a:prstGeom prst="rect">
            <a:avLst/>
          </a:prstGeom>
          <a:noFill/>
        </p:spPr>
        <p:txBody>
          <a:bodyPr wrap="square">
            <a:spAutoFit/>
          </a:bodyPr>
          <a:lstStyle/>
          <a:p>
            <a:pPr algn="ctr"/>
            <a:r>
              <a:rPr lang="fr-FR" b="1" dirty="0">
                <a:highlight>
                  <a:srgbClr val="FFFF00"/>
                </a:highlight>
              </a:rPr>
              <a:t>La famille MARBEUF au sommet de la hiérarchie catholique  de FRANCE </a:t>
            </a:r>
          </a:p>
        </p:txBody>
      </p:sp>
      <p:sp>
        <p:nvSpPr>
          <p:cNvPr id="5" name="ZoneTexte 4">
            <a:extLst>
              <a:ext uri="{FF2B5EF4-FFF2-40B4-BE49-F238E27FC236}">
                <a16:creationId xmlns:a16="http://schemas.microsoft.com/office/drawing/2014/main" id="{5EE6DDEC-6131-2D57-BB9F-5820A869FACA}"/>
              </a:ext>
            </a:extLst>
          </p:cNvPr>
          <p:cNvSpPr txBox="1"/>
          <p:nvPr/>
        </p:nvSpPr>
        <p:spPr>
          <a:xfrm>
            <a:off x="2645532" y="980728"/>
            <a:ext cx="7128792" cy="5355312"/>
          </a:xfrm>
          <a:prstGeom prst="rect">
            <a:avLst/>
          </a:prstGeom>
          <a:noFill/>
        </p:spPr>
        <p:txBody>
          <a:bodyPr wrap="square">
            <a:spAutoFit/>
          </a:bodyPr>
          <a:lstStyle/>
          <a:p>
            <a:pPr algn="ctr"/>
            <a:r>
              <a:rPr lang="fr-FR" b="1" dirty="0"/>
              <a:t>Le Cardinal Yves Alexandre MARBEUF</a:t>
            </a:r>
          </a:p>
          <a:p>
            <a:pPr algn="ctr"/>
            <a:r>
              <a:rPr lang="fr-FR" b="1" dirty="0" err="1"/>
              <a:t>Archevèque</a:t>
            </a:r>
            <a:r>
              <a:rPr lang="fr-FR" b="1" dirty="0"/>
              <a:t> de LYON</a:t>
            </a:r>
          </a:p>
          <a:p>
            <a:pPr algn="ctr"/>
            <a:r>
              <a:rPr lang="fr-FR" b="1" dirty="0"/>
              <a:t>« Primat des Gaule </a:t>
            </a:r>
          </a:p>
          <a:p>
            <a:pPr algn="ctr"/>
            <a:r>
              <a:rPr lang="fr-FR" b="1" dirty="0"/>
              <a:t>Avait autorité sur tous les évêques de FRANCE</a:t>
            </a:r>
          </a:p>
          <a:p>
            <a:pPr algn="ctr"/>
            <a:endParaRPr lang="fr-FR" b="1" dirty="0"/>
          </a:p>
          <a:p>
            <a:pPr algn="ctr"/>
            <a:r>
              <a:rPr lang="fr-FR" b="1" dirty="0"/>
              <a:t>Neveu  du Comte Louis MARBEUF </a:t>
            </a:r>
          </a:p>
          <a:p>
            <a:pPr algn="ctr"/>
            <a:r>
              <a:rPr lang="fr-FR" b="1" dirty="0"/>
              <a:t> </a:t>
            </a:r>
          </a:p>
          <a:p>
            <a:pPr algn="ctr"/>
            <a:r>
              <a:rPr lang="fr-FR" b="1" dirty="0"/>
              <a:t>Sera avec son oncle </a:t>
            </a:r>
          </a:p>
          <a:p>
            <a:pPr algn="ctr"/>
            <a:r>
              <a:rPr lang="fr-FR" b="1" dirty="0"/>
              <a:t> lui aussi protecteur  à  Auxonne </a:t>
            </a:r>
          </a:p>
          <a:p>
            <a:pPr algn="ctr"/>
            <a:r>
              <a:rPr lang="fr-FR" b="1" dirty="0"/>
              <a:t>du Lieutenant Napoléone BUONAPARTE</a:t>
            </a:r>
          </a:p>
          <a:p>
            <a:pPr algn="ctr"/>
            <a:r>
              <a:rPr lang="fr-FR" b="1" dirty="0"/>
              <a:t>Lui ouvrant les portes des salons  la  société</a:t>
            </a:r>
          </a:p>
          <a:p>
            <a:pPr algn="ctr"/>
            <a:r>
              <a:rPr lang="fr-FR" b="1" dirty="0"/>
              <a:t>Aristocratique d’AUXONNE</a:t>
            </a:r>
          </a:p>
          <a:p>
            <a:pPr algn="ctr"/>
            <a:endParaRPr lang="fr-FR" b="1" dirty="0"/>
          </a:p>
          <a:p>
            <a:pPr algn="ctr"/>
            <a:r>
              <a:rPr lang="fr-FR" b="1" dirty="0"/>
              <a:t>Le cardinal Yves Marbeuf</a:t>
            </a:r>
          </a:p>
          <a:p>
            <a:pPr algn="ctr"/>
            <a:r>
              <a:rPr lang="fr-FR" b="1" dirty="0"/>
              <a:t> avait été auparavant évêque d’AUTUN </a:t>
            </a:r>
          </a:p>
          <a:p>
            <a:pPr algn="ctr"/>
            <a:r>
              <a:rPr lang="fr-FR" b="1" dirty="0"/>
              <a:t> Protecteur de </a:t>
            </a:r>
          </a:p>
          <a:p>
            <a:pPr algn="ctr"/>
            <a:r>
              <a:rPr lang="fr-FR" b="1" dirty="0"/>
              <a:t>Giuseppe et Napoléone BUONAPARTE </a:t>
            </a:r>
          </a:p>
          <a:p>
            <a:pPr algn="ctr"/>
            <a:r>
              <a:rPr lang="fr-FR" b="1" dirty="0"/>
              <a:t> élèves quelques mois au Collège  d’AUTUN</a:t>
            </a:r>
          </a:p>
          <a:p>
            <a:pPr algn="ctr"/>
            <a:endParaRPr lang="fr-FR" b="1" dirty="0"/>
          </a:p>
        </p:txBody>
      </p:sp>
      <p:pic>
        <p:nvPicPr>
          <p:cNvPr id="6" name="Image 5">
            <a:extLst>
              <a:ext uri="{FF2B5EF4-FFF2-40B4-BE49-F238E27FC236}">
                <a16:creationId xmlns:a16="http://schemas.microsoft.com/office/drawing/2014/main" id="{CFBB6591-27C2-19D8-0DA8-C52D5A8EECE3}"/>
              </a:ext>
            </a:extLst>
          </p:cNvPr>
          <p:cNvPicPr>
            <a:picLocks noChangeAspect="1"/>
          </p:cNvPicPr>
          <p:nvPr/>
        </p:nvPicPr>
        <p:blipFill>
          <a:blip r:embed="rId2"/>
          <a:stretch>
            <a:fillRect/>
          </a:stretch>
        </p:blipFill>
        <p:spPr>
          <a:xfrm>
            <a:off x="395536" y="868457"/>
            <a:ext cx="3024336" cy="5121084"/>
          </a:xfrm>
          <a:prstGeom prst="rect">
            <a:avLst/>
          </a:prstGeom>
        </p:spPr>
      </p:pic>
    </p:spTree>
    <p:extLst>
      <p:ext uri="{BB962C8B-B14F-4D97-AF65-F5344CB8AC3E}">
        <p14:creationId xmlns:p14="http://schemas.microsoft.com/office/powerpoint/2010/main" val="415174947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5" end="5"/>
                                            </p:txEl>
                                          </p:spTgt>
                                        </p:tgtEl>
                                        <p:attrNameLst>
                                          <p:attrName>style.visibility</p:attrName>
                                        </p:attrNameLst>
                                      </p:cBhvr>
                                      <p:to>
                                        <p:strVal val="visible"/>
                                      </p:to>
                                    </p:set>
                                    <p:anim calcmode="lin" valueType="num">
                                      <p:cBhvr>
                                        <p:cTn id="14"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16" dur="500"/>
                                        <p:tgtEl>
                                          <p:spTgt spid="5">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anim calcmode="lin" valueType="num">
                                      <p:cBhvr additive="base">
                                        <p:cTn id="2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anim calcmode="lin" valueType="num">
                                      <p:cBhvr additive="base">
                                        <p:cTn id="2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anim calcmode="lin" valueType="num">
                                      <p:cBhvr additive="base">
                                        <p:cTn id="29"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anim calcmode="lin" valueType="num">
                                      <p:cBhvr additive="base">
                                        <p:cTn id="33"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10" end="10"/>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anim calcmode="lin" valueType="num">
                                      <p:cBhvr additive="base">
                                        <p:cTn id="37"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5">
                                            <p:txEl>
                                              <p:pRg st="13" end="13"/>
                                            </p:txEl>
                                          </p:spTgt>
                                        </p:tgtEl>
                                        <p:attrNameLst>
                                          <p:attrName>style.visibility</p:attrName>
                                        </p:attrNameLst>
                                      </p:cBhvr>
                                      <p:to>
                                        <p:strVal val="visible"/>
                                      </p:to>
                                    </p:set>
                                    <p:anim calcmode="lin" valueType="num">
                                      <p:cBhvr>
                                        <p:cTn id="43" dur="500" fill="hold"/>
                                        <p:tgtEl>
                                          <p:spTgt spid="5">
                                            <p:txEl>
                                              <p:pRg st="13" end="13"/>
                                            </p:txEl>
                                          </p:spTgt>
                                        </p:tgtEl>
                                        <p:attrNameLst>
                                          <p:attrName>ppt_w</p:attrName>
                                        </p:attrNameLst>
                                      </p:cBhvr>
                                      <p:tavLst>
                                        <p:tav tm="0">
                                          <p:val>
                                            <p:fltVal val="0"/>
                                          </p:val>
                                        </p:tav>
                                        <p:tav tm="100000">
                                          <p:val>
                                            <p:strVal val="#ppt_w"/>
                                          </p:val>
                                        </p:tav>
                                      </p:tavLst>
                                    </p:anim>
                                    <p:anim calcmode="lin" valueType="num">
                                      <p:cBhvr>
                                        <p:cTn id="44" dur="500" fill="hold"/>
                                        <p:tgtEl>
                                          <p:spTgt spid="5">
                                            <p:txEl>
                                              <p:pRg st="13" end="13"/>
                                            </p:txEl>
                                          </p:spTgt>
                                        </p:tgtEl>
                                        <p:attrNameLst>
                                          <p:attrName>ppt_h</p:attrName>
                                        </p:attrNameLst>
                                      </p:cBhvr>
                                      <p:tavLst>
                                        <p:tav tm="0">
                                          <p:val>
                                            <p:fltVal val="0"/>
                                          </p:val>
                                        </p:tav>
                                        <p:tav tm="100000">
                                          <p:val>
                                            <p:strVal val="#ppt_h"/>
                                          </p:val>
                                        </p:tav>
                                      </p:tavLst>
                                    </p:anim>
                                    <p:animEffect transition="in" filter="fade">
                                      <p:cBhvr>
                                        <p:cTn id="45" dur="500"/>
                                        <p:tgtEl>
                                          <p:spTgt spid="5">
                                            <p:txEl>
                                              <p:pRg st="13" end="13"/>
                                            </p:txEl>
                                          </p:spTgt>
                                        </p:tgtEl>
                                      </p:cBhvr>
                                    </p:animEffect>
                                  </p:childTnLst>
                                </p:cTn>
                              </p:par>
                              <p:par>
                                <p:cTn id="46" presetID="53" presetClass="entr" presetSubtype="16" fill="hold" nodeType="withEffect">
                                  <p:stCondLst>
                                    <p:cond delay="0"/>
                                  </p:stCondLst>
                                  <p:childTnLst>
                                    <p:set>
                                      <p:cBhvr>
                                        <p:cTn id="47" dur="1" fill="hold">
                                          <p:stCondLst>
                                            <p:cond delay="0"/>
                                          </p:stCondLst>
                                        </p:cTn>
                                        <p:tgtEl>
                                          <p:spTgt spid="5">
                                            <p:txEl>
                                              <p:pRg st="14" end="14"/>
                                            </p:txEl>
                                          </p:spTgt>
                                        </p:tgtEl>
                                        <p:attrNameLst>
                                          <p:attrName>style.visibility</p:attrName>
                                        </p:attrNameLst>
                                      </p:cBhvr>
                                      <p:to>
                                        <p:strVal val="visible"/>
                                      </p:to>
                                    </p:set>
                                    <p:anim calcmode="lin" valueType="num">
                                      <p:cBhvr>
                                        <p:cTn id="48" dur="500" fill="hold"/>
                                        <p:tgtEl>
                                          <p:spTgt spid="5">
                                            <p:txEl>
                                              <p:pRg st="14" end="14"/>
                                            </p:txEl>
                                          </p:spTgt>
                                        </p:tgtEl>
                                        <p:attrNameLst>
                                          <p:attrName>ppt_w</p:attrName>
                                        </p:attrNameLst>
                                      </p:cBhvr>
                                      <p:tavLst>
                                        <p:tav tm="0">
                                          <p:val>
                                            <p:fltVal val="0"/>
                                          </p:val>
                                        </p:tav>
                                        <p:tav tm="100000">
                                          <p:val>
                                            <p:strVal val="#ppt_w"/>
                                          </p:val>
                                        </p:tav>
                                      </p:tavLst>
                                    </p:anim>
                                    <p:anim calcmode="lin" valueType="num">
                                      <p:cBhvr>
                                        <p:cTn id="49" dur="500" fill="hold"/>
                                        <p:tgtEl>
                                          <p:spTgt spid="5">
                                            <p:txEl>
                                              <p:pRg st="14" end="14"/>
                                            </p:txEl>
                                          </p:spTgt>
                                        </p:tgtEl>
                                        <p:attrNameLst>
                                          <p:attrName>ppt_h</p:attrName>
                                        </p:attrNameLst>
                                      </p:cBhvr>
                                      <p:tavLst>
                                        <p:tav tm="0">
                                          <p:val>
                                            <p:fltVal val="0"/>
                                          </p:val>
                                        </p:tav>
                                        <p:tav tm="100000">
                                          <p:val>
                                            <p:strVal val="#ppt_h"/>
                                          </p:val>
                                        </p:tav>
                                      </p:tavLst>
                                    </p:anim>
                                    <p:animEffect transition="in" filter="fade">
                                      <p:cBhvr>
                                        <p:cTn id="50" dur="500"/>
                                        <p:tgtEl>
                                          <p:spTgt spid="5">
                                            <p:txEl>
                                              <p:pRg st="14" end="14"/>
                                            </p:txEl>
                                          </p:spTgt>
                                        </p:tgtEl>
                                      </p:cBhvr>
                                    </p:animEffect>
                                  </p:childTnLst>
                                </p:cTn>
                              </p:par>
                              <p:par>
                                <p:cTn id="51" presetID="53" presetClass="entr" presetSubtype="16" fill="hold" nodeType="withEffect">
                                  <p:stCondLst>
                                    <p:cond delay="0"/>
                                  </p:stCondLst>
                                  <p:childTnLst>
                                    <p:set>
                                      <p:cBhvr>
                                        <p:cTn id="52" dur="1" fill="hold">
                                          <p:stCondLst>
                                            <p:cond delay="0"/>
                                          </p:stCondLst>
                                        </p:cTn>
                                        <p:tgtEl>
                                          <p:spTgt spid="5">
                                            <p:txEl>
                                              <p:pRg st="15" end="15"/>
                                            </p:txEl>
                                          </p:spTgt>
                                        </p:tgtEl>
                                        <p:attrNameLst>
                                          <p:attrName>style.visibility</p:attrName>
                                        </p:attrNameLst>
                                      </p:cBhvr>
                                      <p:to>
                                        <p:strVal val="visible"/>
                                      </p:to>
                                    </p:set>
                                    <p:anim calcmode="lin" valueType="num">
                                      <p:cBhvr>
                                        <p:cTn id="53" dur="500" fill="hold"/>
                                        <p:tgtEl>
                                          <p:spTgt spid="5">
                                            <p:txEl>
                                              <p:pRg st="15" end="15"/>
                                            </p:txEl>
                                          </p:spTgt>
                                        </p:tgtEl>
                                        <p:attrNameLst>
                                          <p:attrName>ppt_w</p:attrName>
                                        </p:attrNameLst>
                                      </p:cBhvr>
                                      <p:tavLst>
                                        <p:tav tm="0">
                                          <p:val>
                                            <p:fltVal val="0"/>
                                          </p:val>
                                        </p:tav>
                                        <p:tav tm="100000">
                                          <p:val>
                                            <p:strVal val="#ppt_w"/>
                                          </p:val>
                                        </p:tav>
                                      </p:tavLst>
                                    </p:anim>
                                    <p:anim calcmode="lin" valueType="num">
                                      <p:cBhvr>
                                        <p:cTn id="54" dur="500" fill="hold"/>
                                        <p:tgtEl>
                                          <p:spTgt spid="5">
                                            <p:txEl>
                                              <p:pRg st="15" end="15"/>
                                            </p:txEl>
                                          </p:spTgt>
                                        </p:tgtEl>
                                        <p:attrNameLst>
                                          <p:attrName>ppt_h</p:attrName>
                                        </p:attrNameLst>
                                      </p:cBhvr>
                                      <p:tavLst>
                                        <p:tav tm="0">
                                          <p:val>
                                            <p:fltVal val="0"/>
                                          </p:val>
                                        </p:tav>
                                        <p:tav tm="100000">
                                          <p:val>
                                            <p:strVal val="#ppt_h"/>
                                          </p:val>
                                        </p:tav>
                                      </p:tavLst>
                                    </p:anim>
                                    <p:animEffect transition="in" filter="fade">
                                      <p:cBhvr>
                                        <p:cTn id="55" dur="500"/>
                                        <p:tgtEl>
                                          <p:spTgt spid="5">
                                            <p:txEl>
                                              <p:pRg st="15" end="15"/>
                                            </p:txEl>
                                          </p:spTgt>
                                        </p:tgtEl>
                                      </p:cBhvr>
                                    </p:animEffect>
                                  </p:childTnLst>
                                </p:cTn>
                              </p:par>
                              <p:par>
                                <p:cTn id="56" presetID="53" presetClass="entr" presetSubtype="16" fill="hold" nodeType="withEffect">
                                  <p:stCondLst>
                                    <p:cond delay="0"/>
                                  </p:stCondLst>
                                  <p:childTnLst>
                                    <p:set>
                                      <p:cBhvr>
                                        <p:cTn id="57" dur="1" fill="hold">
                                          <p:stCondLst>
                                            <p:cond delay="0"/>
                                          </p:stCondLst>
                                        </p:cTn>
                                        <p:tgtEl>
                                          <p:spTgt spid="5">
                                            <p:txEl>
                                              <p:pRg st="16" end="16"/>
                                            </p:txEl>
                                          </p:spTgt>
                                        </p:tgtEl>
                                        <p:attrNameLst>
                                          <p:attrName>style.visibility</p:attrName>
                                        </p:attrNameLst>
                                      </p:cBhvr>
                                      <p:to>
                                        <p:strVal val="visible"/>
                                      </p:to>
                                    </p:set>
                                    <p:anim calcmode="lin" valueType="num">
                                      <p:cBhvr>
                                        <p:cTn id="58" dur="500" fill="hold"/>
                                        <p:tgtEl>
                                          <p:spTgt spid="5">
                                            <p:txEl>
                                              <p:pRg st="16" end="16"/>
                                            </p:txEl>
                                          </p:spTgt>
                                        </p:tgtEl>
                                        <p:attrNameLst>
                                          <p:attrName>ppt_w</p:attrName>
                                        </p:attrNameLst>
                                      </p:cBhvr>
                                      <p:tavLst>
                                        <p:tav tm="0">
                                          <p:val>
                                            <p:fltVal val="0"/>
                                          </p:val>
                                        </p:tav>
                                        <p:tav tm="100000">
                                          <p:val>
                                            <p:strVal val="#ppt_w"/>
                                          </p:val>
                                        </p:tav>
                                      </p:tavLst>
                                    </p:anim>
                                    <p:anim calcmode="lin" valueType="num">
                                      <p:cBhvr>
                                        <p:cTn id="59" dur="500" fill="hold"/>
                                        <p:tgtEl>
                                          <p:spTgt spid="5">
                                            <p:txEl>
                                              <p:pRg st="16" end="16"/>
                                            </p:txEl>
                                          </p:spTgt>
                                        </p:tgtEl>
                                        <p:attrNameLst>
                                          <p:attrName>ppt_h</p:attrName>
                                        </p:attrNameLst>
                                      </p:cBhvr>
                                      <p:tavLst>
                                        <p:tav tm="0">
                                          <p:val>
                                            <p:fltVal val="0"/>
                                          </p:val>
                                        </p:tav>
                                        <p:tav tm="100000">
                                          <p:val>
                                            <p:strVal val="#ppt_h"/>
                                          </p:val>
                                        </p:tav>
                                      </p:tavLst>
                                    </p:anim>
                                    <p:animEffect transition="in" filter="fade">
                                      <p:cBhvr>
                                        <p:cTn id="60" dur="500"/>
                                        <p:tgtEl>
                                          <p:spTgt spid="5">
                                            <p:txEl>
                                              <p:pRg st="16" end="16"/>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5">
                                            <p:txEl>
                                              <p:pRg st="17" end="17"/>
                                            </p:txEl>
                                          </p:spTgt>
                                        </p:tgtEl>
                                        <p:attrNameLst>
                                          <p:attrName>style.visibility</p:attrName>
                                        </p:attrNameLst>
                                      </p:cBhvr>
                                      <p:to>
                                        <p:strVal val="visible"/>
                                      </p:to>
                                    </p:set>
                                    <p:anim calcmode="lin" valueType="num">
                                      <p:cBhvr>
                                        <p:cTn id="63" dur="500" fill="hold"/>
                                        <p:tgtEl>
                                          <p:spTgt spid="5">
                                            <p:txEl>
                                              <p:pRg st="17" end="17"/>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17" end="17"/>
                                            </p:txEl>
                                          </p:spTgt>
                                        </p:tgtEl>
                                        <p:attrNameLst>
                                          <p:attrName>ppt_h</p:attrName>
                                        </p:attrNameLst>
                                      </p:cBhvr>
                                      <p:tavLst>
                                        <p:tav tm="0">
                                          <p:val>
                                            <p:fltVal val="0"/>
                                          </p:val>
                                        </p:tav>
                                        <p:tav tm="100000">
                                          <p:val>
                                            <p:strVal val="#ppt_h"/>
                                          </p:val>
                                        </p:tav>
                                      </p:tavLst>
                                    </p:anim>
                                    <p:animEffect transition="in" filter="fade">
                                      <p:cBhvr>
                                        <p:cTn id="65" dur="500"/>
                                        <p:tgtEl>
                                          <p:spTgt spid="5">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04CED3D-A8CF-E29F-E845-B70D1F7D409C}"/>
              </a:ext>
            </a:extLst>
          </p:cNvPr>
          <p:cNvSpPr>
            <a:spLocks noGrp="1"/>
          </p:cNvSpPr>
          <p:nvPr>
            <p:ph idx="1"/>
          </p:nvPr>
        </p:nvSpPr>
        <p:spPr>
          <a:xfrm>
            <a:off x="1547664" y="188640"/>
            <a:ext cx="9036496" cy="6768752"/>
          </a:xfrm>
        </p:spPr>
        <p:txBody>
          <a:bodyPr>
            <a:normAutofit fontScale="25000" lnSpcReduction="20000"/>
          </a:bodyPr>
          <a:lstStyle/>
          <a:p>
            <a:pPr marL="82296" indent="0" algn="ctr">
              <a:buNone/>
            </a:pPr>
            <a:r>
              <a:rPr lang="fr-FR" sz="5600" b="1" dirty="0">
                <a:highlight>
                  <a:srgbClr val="FFFF00"/>
                </a:highlight>
              </a:rPr>
              <a:t>La carrière militaire du comte Louis MARBEUF jusqu'en 1764</a:t>
            </a:r>
          </a:p>
          <a:p>
            <a:pPr marL="82296" indent="0" algn="ctr">
              <a:buNone/>
            </a:pPr>
            <a:endParaRPr lang="fr-FR" sz="5600" b="1" dirty="0">
              <a:highlight>
                <a:srgbClr val="FFFF00"/>
              </a:highlight>
            </a:endParaRPr>
          </a:p>
          <a:p>
            <a:pPr algn="ctr">
              <a:buFont typeface="Wingdings" panose="05000000000000000000" pitchFamily="2" charset="2"/>
              <a:buChar char="Ø"/>
            </a:pPr>
            <a:r>
              <a:rPr lang="fr-FR" sz="5600" b="1" dirty="0">
                <a:highlight>
                  <a:srgbClr val="FFFF00"/>
                </a:highlight>
              </a:rPr>
              <a:t>Premier Gentilhomme  de la Chambre du Roi de POLOGNE</a:t>
            </a:r>
          </a:p>
          <a:p>
            <a:pPr marL="82296" indent="0" algn="ctr">
              <a:buNone/>
            </a:pPr>
            <a:r>
              <a:rPr lang="fr-FR" sz="5600" b="1" dirty="0"/>
              <a:t>(Le beau père du Roi  Louis XV) dont il deviendra un familier</a:t>
            </a:r>
          </a:p>
          <a:p>
            <a:pPr marL="82296" indent="0" algn="ctr">
              <a:buNone/>
            </a:pPr>
            <a:endParaRPr lang="fr-FR" sz="5600" b="1" dirty="0"/>
          </a:p>
          <a:p>
            <a:pPr marL="82296" indent="0" algn="ctr">
              <a:buNone/>
            </a:pPr>
            <a:r>
              <a:rPr lang="fr-FR" sz="5600" b="1" dirty="0"/>
              <a:t>Il entre en service à 16 ans, comme </a:t>
            </a:r>
          </a:p>
          <a:p>
            <a:pPr algn="ctr">
              <a:buFont typeface="Wingdings" panose="05000000000000000000" pitchFamily="2" charset="2"/>
              <a:buChar char="Ø"/>
            </a:pPr>
            <a:r>
              <a:rPr lang="fr-FR" sz="5600" b="1" dirty="0">
                <a:highlight>
                  <a:srgbClr val="FFFF00"/>
                </a:highlight>
              </a:rPr>
              <a:t>Enseigne au régiment de Bou</a:t>
            </a:r>
            <a:r>
              <a:rPr lang="fr-FR" sz="5600" b="1" dirty="0"/>
              <a:t>rbonnais</a:t>
            </a:r>
          </a:p>
          <a:p>
            <a:pPr marL="82296" indent="0" algn="ctr">
              <a:buNone/>
            </a:pPr>
            <a:r>
              <a:rPr lang="fr-FR" sz="5600" b="1" dirty="0"/>
              <a:t>, </a:t>
            </a:r>
          </a:p>
          <a:p>
            <a:pPr algn="ctr">
              <a:buFont typeface="Wingdings" panose="05000000000000000000" pitchFamily="2" charset="2"/>
              <a:buChar char="Ø"/>
            </a:pPr>
            <a:r>
              <a:rPr lang="fr-FR" sz="5600" b="1" dirty="0"/>
              <a:t>Passe </a:t>
            </a:r>
            <a:r>
              <a:rPr lang="fr-FR" sz="5600" b="1" dirty="0">
                <a:highlight>
                  <a:srgbClr val="FFFF00"/>
                </a:highlight>
              </a:rPr>
              <a:t>Lieutenant</a:t>
            </a:r>
            <a:r>
              <a:rPr lang="fr-FR" sz="5600" b="1" dirty="0"/>
              <a:t> le 7 juillet 1729, </a:t>
            </a:r>
          </a:p>
          <a:p>
            <a:pPr algn="ctr">
              <a:buFont typeface="Wingdings" panose="05000000000000000000" pitchFamily="2" charset="2"/>
              <a:buChar char="Ø"/>
            </a:pPr>
            <a:endParaRPr lang="fr-FR" sz="5600" b="1" dirty="0"/>
          </a:p>
          <a:p>
            <a:pPr algn="ctr">
              <a:buFont typeface="Wingdings" panose="05000000000000000000" pitchFamily="2" charset="2"/>
              <a:buChar char="Ø"/>
            </a:pPr>
            <a:r>
              <a:rPr lang="fr-FR" sz="5600" b="1" dirty="0">
                <a:highlight>
                  <a:srgbClr val="FFFF00"/>
                </a:highlight>
              </a:rPr>
              <a:t>Capitaine</a:t>
            </a:r>
            <a:r>
              <a:rPr lang="fr-FR" sz="5600" b="1" dirty="0"/>
              <a:t> le 23 avril 1732. Envoyé à Malte en 1738, </a:t>
            </a:r>
          </a:p>
          <a:p>
            <a:pPr marL="82296" indent="0" algn="ctr">
              <a:buNone/>
            </a:pPr>
            <a:endParaRPr lang="fr-FR" sz="5600" b="1" dirty="0"/>
          </a:p>
          <a:p>
            <a:pPr algn="ctr">
              <a:buFont typeface="Wingdings" panose="05000000000000000000" pitchFamily="2" charset="2"/>
              <a:buChar char="Ø"/>
            </a:pPr>
            <a:r>
              <a:rPr lang="fr-FR" sz="5600" b="1" dirty="0">
                <a:highlight>
                  <a:srgbClr val="FFFF00"/>
                </a:highlight>
              </a:rPr>
              <a:t>Major Général </a:t>
            </a:r>
            <a:r>
              <a:rPr lang="fr-FR" sz="5600" b="1" dirty="0"/>
              <a:t>de l'infanterie du roi le 1er mai 1747, </a:t>
            </a:r>
          </a:p>
          <a:p>
            <a:pPr algn="ctr">
              <a:buFont typeface="Wingdings" panose="05000000000000000000" pitchFamily="2" charset="2"/>
              <a:buChar char="Ø"/>
            </a:pPr>
            <a:endParaRPr lang="fr-FR" sz="5600" b="1" dirty="0"/>
          </a:p>
          <a:p>
            <a:pPr algn="ctr">
              <a:buFont typeface="Wingdings" panose="05000000000000000000" pitchFamily="2" charset="2"/>
              <a:buChar char="Ø"/>
            </a:pPr>
            <a:r>
              <a:rPr lang="fr-FR" sz="5600" b="1" dirty="0"/>
              <a:t> </a:t>
            </a:r>
            <a:r>
              <a:rPr lang="fr-FR" sz="5600" b="1" dirty="0">
                <a:highlight>
                  <a:srgbClr val="FFFF00"/>
                </a:highlight>
              </a:rPr>
              <a:t>Colonel </a:t>
            </a:r>
            <a:r>
              <a:rPr lang="fr-FR" sz="5600" b="1" dirty="0"/>
              <a:t>le 15 février 1748. </a:t>
            </a:r>
          </a:p>
          <a:p>
            <a:pPr marL="82296" indent="0" algn="ctr">
              <a:buNone/>
            </a:pPr>
            <a:endParaRPr lang="fr-FR" sz="5600" b="1" dirty="0"/>
          </a:p>
          <a:p>
            <a:pPr marL="82296" indent="0" algn="ctr">
              <a:buNone/>
            </a:pPr>
            <a:r>
              <a:rPr lang="fr-FR" sz="5600" b="1" dirty="0"/>
              <a:t>Le 1er mars 1757, il est employé</a:t>
            </a:r>
          </a:p>
          <a:p>
            <a:pPr marL="82296" indent="0" algn="ctr">
              <a:buNone/>
            </a:pPr>
            <a:r>
              <a:rPr lang="fr-FR" sz="5600" b="1" dirty="0"/>
              <a:t> à l'armée de Westphalie,</a:t>
            </a:r>
          </a:p>
          <a:p>
            <a:pPr marL="82296" indent="0" algn="ctr">
              <a:buNone/>
            </a:pPr>
            <a:r>
              <a:rPr lang="fr-FR" sz="5600" b="1" dirty="0"/>
              <a:t>et est nommé</a:t>
            </a:r>
          </a:p>
          <a:p>
            <a:pPr algn="ctr">
              <a:buFont typeface="Wingdings" panose="05000000000000000000" pitchFamily="2" charset="2"/>
              <a:buChar char="Ø"/>
            </a:pPr>
            <a:r>
              <a:rPr lang="fr-FR" sz="5600" b="1" dirty="0"/>
              <a:t> </a:t>
            </a:r>
            <a:r>
              <a:rPr lang="fr-FR" sz="5600" b="1" dirty="0">
                <a:highlight>
                  <a:srgbClr val="FFFF00"/>
                </a:highlight>
              </a:rPr>
              <a:t>Brigadier d'infanterie </a:t>
            </a:r>
            <a:r>
              <a:rPr lang="fr-FR" sz="5600" b="1" dirty="0"/>
              <a:t>le 3 septembre 1759. </a:t>
            </a:r>
          </a:p>
          <a:p>
            <a:pPr marL="82296" indent="0" algn="ctr">
              <a:buNone/>
            </a:pPr>
            <a:endParaRPr lang="fr-FR" sz="5600" b="1" dirty="0"/>
          </a:p>
          <a:p>
            <a:pPr marL="82296" indent="0" algn="ctr">
              <a:buNone/>
            </a:pPr>
            <a:r>
              <a:rPr lang="fr-FR" sz="5600" b="1" dirty="0"/>
              <a:t>Le 1er mai 1760, il sert en Bretagne comme</a:t>
            </a:r>
          </a:p>
          <a:p>
            <a:pPr algn="ctr">
              <a:buFont typeface="Wingdings" panose="05000000000000000000" pitchFamily="2" charset="2"/>
              <a:buChar char="Ø"/>
            </a:pPr>
            <a:r>
              <a:rPr lang="fr-FR" sz="5600" b="1" dirty="0"/>
              <a:t> Lieutenant général du Roi des 4 Evêchés de la Haute BRETAGNE</a:t>
            </a:r>
          </a:p>
          <a:p>
            <a:pPr marL="82296" indent="0" algn="ctr">
              <a:buNone/>
            </a:pPr>
            <a:endParaRPr lang="fr-FR" sz="5600" b="1" dirty="0"/>
          </a:p>
          <a:p>
            <a:pPr marL="82296" indent="0" algn="ctr">
              <a:buNone/>
            </a:pPr>
            <a:r>
              <a:rPr lang="fr-FR" sz="5600" b="1" dirty="0"/>
              <a:t>  le 1er mars 1762, il est attaché à l'armée d'Espagne en qualité de </a:t>
            </a:r>
          </a:p>
          <a:p>
            <a:pPr algn="ctr">
              <a:buFont typeface="Wingdings" panose="05000000000000000000" pitchFamily="2" charset="2"/>
              <a:buChar char="Ø"/>
            </a:pPr>
            <a:r>
              <a:rPr lang="fr-FR" sz="5600" b="1" dirty="0">
                <a:highlight>
                  <a:srgbClr val="FFFF00"/>
                </a:highlight>
              </a:rPr>
              <a:t>Maréchal Général des Logis( Chef d’Etat Major.)</a:t>
            </a:r>
          </a:p>
          <a:p>
            <a:pPr algn="ctr">
              <a:buFont typeface="Wingdings" panose="05000000000000000000" pitchFamily="2" charset="2"/>
              <a:buChar char="Ø"/>
            </a:pPr>
            <a:r>
              <a:rPr lang="fr-FR" sz="5600" b="1" dirty="0">
                <a:highlight>
                  <a:srgbClr val="FFFF00"/>
                </a:highlight>
              </a:rPr>
              <a:t>Maréchal de camp </a:t>
            </a:r>
            <a:r>
              <a:rPr lang="fr-FR" sz="5600" b="1" dirty="0"/>
              <a:t>le 25 juillet 1762.</a:t>
            </a:r>
          </a:p>
          <a:p>
            <a:endParaRPr lang="fr-FR" dirty="0"/>
          </a:p>
        </p:txBody>
      </p:sp>
      <p:pic>
        <p:nvPicPr>
          <p:cNvPr id="2" name="Image 1">
            <a:extLst>
              <a:ext uri="{FF2B5EF4-FFF2-40B4-BE49-F238E27FC236}">
                <a16:creationId xmlns:a16="http://schemas.microsoft.com/office/drawing/2014/main" id="{498D45B5-D99E-2A7D-B9E0-914ECDD159F8}"/>
              </a:ext>
            </a:extLst>
          </p:cNvPr>
          <p:cNvPicPr>
            <a:picLocks noChangeAspect="1"/>
          </p:cNvPicPr>
          <p:nvPr/>
        </p:nvPicPr>
        <p:blipFill>
          <a:blip r:embed="rId2"/>
          <a:stretch>
            <a:fillRect/>
          </a:stretch>
        </p:blipFill>
        <p:spPr>
          <a:xfrm>
            <a:off x="35496" y="0"/>
            <a:ext cx="3314131" cy="6885384"/>
          </a:xfrm>
          <a:prstGeom prst="rect">
            <a:avLst/>
          </a:prstGeom>
        </p:spPr>
      </p:pic>
    </p:spTree>
    <p:extLst>
      <p:ext uri="{BB962C8B-B14F-4D97-AF65-F5344CB8AC3E}">
        <p14:creationId xmlns:p14="http://schemas.microsoft.com/office/powerpoint/2010/main" val="424709124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 calcmode="lin" valueType="num">
                                      <p:cBhvr additive="base">
                                        <p:cTn id="4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 calcmode="lin" valueType="num">
                                      <p:cBhvr additive="base">
                                        <p:cTn id="5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anim calcmode="lin" valueType="num">
                                      <p:cBhvr additive="base">
                                        <p:cTn id="5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8" end="18"/>
                                            </p:txEl>
                                          </p:spTgt>
                                        </p:tgtEl>
                                        <p:attrNameLst>
                                          <p:attrName>style.visibility</p:attrName>
                                        </p:attrNameLst>
                                      </p:cBhvr>
                                      <p:to>
                                        <p:strVal val="visible"/>
                                      </p:to>
                                    </p:set>
                                    <p:anim calcmode="lin" valueType="num">
                                      <p:cBhvr additive="base">
                                        <p:cTn id="63"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9" end="19"/>
                                            </p:txEl>
                                          </p:spTgt>
                                        </p:tgtEl>
                                        <p:attrNameLst>
                                          <p:attrName>style.visibility</p:attrName>
                                        </p:attrNameLst>
                                      </p:cBhvr>
                                      <p:to>
                                        <p:strVal val="visible"/>
                                      </p:to>
                                    </p:set>
                                    <p:anim calcmode="lin" valueType="num">
                                      <p:cBhvr additive="base">
                                        <p:cTn id="67"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21" end="21"/>
                                            </p:txEl>
                                          </p:spTgt>
                                        </p:tgtEl>
                                        <p:attrNameLst>
                                          <p:attrName>style.visibility</p:attrName>
                                        </p:attrNameLst>
                                      </p:cBhvr>
                                      <p:to>
                                        <p:strVal val="visible"/>
                                      </p:to>
                                    </p:set>
                                    <p:anim calcmode="lin" valueType="num">
                                      <p:cBhvr additive="base">
                                        <p:cTn id="73"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
                                            <p:txEl>
                                              <p:pRg st="22" end="22"/>
                                            </p:txEl>
                                          </p:spTgt>
                                        </p:tgtEl>
                                        <p:attrNameLst>
                                          <p:attrName>style.visibility</p:attrName>
                                        </p:attrNameLst>
                                      </p:cBhvr>
                                      <p:to>
                                        <p:strVal val="visible"/>
                                      </p:to>
                                    </p:set>
                                    <p:anim calcmode="lin" valueType="num">
                                      <p:cBhvr additive="base">
                                        <p:cTn id="77"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
                                            <p:txEl>
                                              <p:pRg st="24" end="24"/>
                                            </p:txEl>
                                          </p:spTgt>
                                        </p:tgtEl>
                                        <p:attrNameLst>
                                          <p:attrName>style.visibility</p:attrName>
                                        </p:attrNameLst>
                                      </p:cBhvr>
                                      <p:to>
                                        <p:strVal val="visible"/>
                                      </p:to>
                                    </p:set>
                                    <p:anim calcmode="lin" valueType="num">
                                      <p:cBhvr additive="base">
                                        <p:cTn id="83" dur="500" fill="hold"/>
                                        <p:tgtEl>
                                          <p:spTgt spid="3">
                                            <p:txEl>
                                              <p:pRg st="24" end="24"/>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24" end="24"/>
                                            </p:txEl>
                                          </p:spTgt>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
                                            <p:txEl>
                                              <p:pRg st="25" end="25"/>
                                            </p:txEl>
                                          </p:spTgt>
                                        </p:tgtEl>
                                        <p:attrNameLst>
                                          <p:attrName>style.visibility</p:attrName>
                                        </p:attrNameLst>
                                      </p:cBhvr>
                                      <p:to>
                                        <p:strVal val="visible"/>
                                      </p:to>
                                    </p:set>
                                    <p:anim calcmode="lin" valueType="num">
                                      <p:cBhvr additive="base">
                                        <p:cTn id="87" dur="500" fill="hold"/>
                                        <p:tgtEl>
                                          <p:spTgt spid="3">
                                            <p:txEl>
                                              <p:pRg st="25" end="25"/>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25" end="25"/>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
                                            <p:txEl>
                                              <p:pRg st="26" end="26"/>
                                            </p:txEl>
                                          </p:spTgt>
                                        </p:tgtEl>
                                        <p:attrNameLst>
                                          <p:attrName>style.visibility</p:attrName>
                                        </p:attrNameLst>
                                      </p:cBhvr>
                                      <p:to>
                                        <p:strVal val="visible"/>
                                      </p:to>
                                    </p:set>
                                    <p:anim calcmode="lin" valueType="num">
                                      <p:cBhvr additive="base">
                                        <p:cTn id="91" dur="500" fill="hold"/>
                                        <p:tgtEl>
                                          <p:spTgt spid="3">
                                            <p:txEl>
                                              <p:pRg st="26" end="2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26" end="2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38904B-2BDA-E93B-2135-5B5442F6E475}"/>
              </a:ext>
            </a:extLst>
          </p:cNvPr>
          <p:cNvSpPr>
            <a:spLocks noGrp="1"/>
          </p:cNvSpPr>
          <p:nvPr>
            <p:ph type="title"/>
          </p:nvPr>
        </p:nvSpPr>
        <p:spPr>
          <a:xfrm>
            <a:off x="1435608" y="38100"/>
            <a:ext cx="7498080" cy="1143000"/>
          </a:xfrm>
        </p:spPr>
        <p:txBody>
          <a:bodyPr>
            <a:normAutofit/>
          </a:bodyPr>
          <a:lstStyle/>
          <a:p>
            <a:pPr algn="ctr"/>
            <a:r>
              <a:rPr lang="fr-FR" sz="2000" dirty="0">
                <a:highlight>
                  <a:srgbClr val="FFFF00"/>
                </a:highlight>
              </a:rPr>
              <a:t>La République de GENES confie provisoirement </a:t>
            </a:r>
            <a:br>
              <a:rPr lang="fr-FR" sz="2000" dirty="0">
                <a:highlight>
                  <a:srgbClr val="FFFF00"/>
                </a:highlight>
              </a:rPr>
            </a:br>
            <a:r>
              <a:rPr lang="fr-FR" sz="2000" dirty="0">
                <a:highlight>
                  <a:srgbClr val="FFFF00"/>
                </a:highlight>
              </a:rPr>
              <a:t>l’administration de la CORSE à la FRANCE</a:t>
            </a:r>
          </a:p>
        </p:txBody>
      </p:sp>
      <p:sp>
        <p:nvSpPr>
          <p:cNvPr id="3" name="Espace réservé du contenu 2">
            <a:extLst>
              <a:ext uri="{FF2B5EF4-FFF2-40B4-BE49-F238E27FC236}">
                <a16:creationId xmlns:a16="http://schemas.microsoft.com/office/drawing/2014/main" id="{35DDA2A6-5A30-DC48-A01B-00CAD9E75337}"/>
              </a:ext>
            </a:extLst>
          </p:cNvPr>
          <p:cNvSpPr>
            <a:spLocks noGrp="1"/>
          </p:cNvSpPr>
          <p:nvPr>
            <p:ph idx="1"/>
          </p:nvPr>
        </p:nvSpPr>
        <p:spPr>
          <a:xfrm>
            <a:off x="1435608" y="1181100"/>
            <a:ext cx="7498080" cy="5344244"/>
          </a:xfrm>
        </p:spPr>
        <p:txBody>
          <a:bodyPr>
            <a:normAutofit fontScale="85000" lnSpcReduction="20000"/>
          </a:bodyPr>
          <a:lstStyle/>
          <a:p>
            <a:r>
              <a:rPr lang="fr-FR" sz="1900" b="1" dirty="0"/>
              <a:t>En 1756, le roi de France a signé un premier </a:t>
            </a:r>
            <a:r>
              <a:rPr lang="fr-FR" sz="1900" b="1" dirty="0">
                <a:highlight>
                  <a:srgbClr val="FFFF00"/>
                </a:highlight>
              </a:rPr>
              <a:t>Traité à Compiègne </a:t>
            </a:r>
            <a:r>
              <a:rPr lang="fr-FR" sz="1900" b="1" dirty="0"/>
              <a:t>avec la république de Gênes. </a:t>
            </a:r>
          </a:p>
          <a:p>
            <a:r>
              <a:rPr lang="fr-FR" sz="1900" b="1" dirty="0"/>
              <a:t>Cette dernière n'arrivant pas à battre les forces de la république indépendantiste de Corse de Pascal Paoli et à rétablir son autorité sur toute l'île a fait appel au roi de France pour l'aider dans cette entreprise.</a:t>
            </a:r>
          </a:p>
          <a:p>
            <a:r>
              <a:rPr lang="fr-FR" sz="1900" b="1" dirty="0"/>
              <a:t> De son côté Louis XV y voyait une occasion de contrôler l'île et de contrebalancer l'influence anglaise en Méditerranée.</a:t>
            </a:r>
          </a:p>
          <a:p>
            <a:r>
              <a:rPr lang="fr-FR" sz="1900" b="1" dirty="0"/>
              <a:t> La France s'engage alors à occuper jusqu'en mars 1759 les villes d'Ajaccio, de Saint-Florent et de Calvi.</a:t>
            </a:r>
          </a:p>
          <a:p>
            <a:r>
              <a:rPr lang="fr-FR" sz="1900" b="1" dirty="0"/>
              <a:t>Le traité de Compiègne est renouvelé par un autre traité de Compiègne, en 1764.</a:t>
            </a:r>
          </a:p>
          <a:p>
            <a:r>
              <a:rPr lang="fr-FR" sz="1900" b="1" dirty="0"/>
              <a:t> La république de Gênes permet à la France de poursuivre pendant quatre ans l'occupation militaire en Corse consentie en 1756 à Ajaccio, Calvi et Saint-Florent mais en ajoutant Bastia et Algajola.</a:t>
            </a:r>
          </a:p>
          <a:p>
            <a:endParaRPr lang="fr-FR" sz="1900" b="1" dirty="0"/>
          </a:p>
          <a:p>
            <a:r>
              <a:rPr lang="fr-FR" sz="1900" b="1" dirty="0">
                <a:highlight>
                  <a:srgbClr val="FFFF00"/>
                </a:highlight>
              </a:rPr>
              <a:t>La CORSE ne deviendra  département français qu’en 1792 bien après la naissance de Napoléon qui est donc né Génois , d’origine  Ligurienne  </a:t>
            </a:r>
          </a:p>
          <a:p>
            <a:r>
              <a:rPr lang="fr-FR" sz="1900" b="1" dirty="0">
                <a:highlight>
                  <a:srgbClr val="FFFF00"/>
                </a:highlight>
              </a:rPr>
              <a:t>Pour faire simple Napoléon  serait né italien ou breton </a:t>
            </a:r>
          </a:p>
          <a:p>
            <a:endParaRPr lang="fr-FR" sz="1900" b="1" dirty="0"/>
          </a:p>
          <a:p>
            <a:r>
              <a:rPr lang="fr-FR" sz="1900" b="1" dirty="0">
                <a:highlight>
                  <a:srgbClr val="FFFF00"/>
                </a:highlight>
              </a:rPr>
              <a:t>Le 3 Juin 1764, le comte de MARBEUF est envoyé en CORSE avec la mission apparente d'aider les Génois à garder la souveraineté de la CORSE</a:t>
            </a:r>
            <a:r>
              <a:rPr lang="fr-FR" sz="1900" dirty="0">
                <a:highlight>
                  <a:srgbClr val="FFFF00"/>
                </a:highlight>
              </a:rPr>
              <a:t> .</a:t>
            </a:r>
          </a:p>
          <a:p>
            <a:endParaRPr lang="fr-FR" sz="1800" dirty="0">
              <a:highlight>
                <a:srgbClr val="FFFF00"/>
              </a:highlight>
            </a:endParaRPr>
          </a:p>
        </p:txBody>
      </p:sp>
    </p:spTree>
    <p:extLst>
      <p:ext uri="{BB962C8B-B14F-4D97-AF65-F5344CB8AC3E}">
        <p14:creationId xmlns:p14="http://schemas.microsoft.com/office/powerpoint/2010/main" val="34136958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A17DB62-C0CA-C21F-5DF8-EF86111DD308}"/>
              </a:ext>
            </a:extLst>
          </p:cNvPr>
          <p:cNvSpPr>
            <a:spLocks noGrp="1"/>
          </p:cNvSpPr>
          <p:nvPr>
            <p:ph idx="1"/>
          </p:nvPr>
        </p:nvSpPr>
        <p:spPr>
          <a:xfrm>
            <a:off x="1493183" y="29536"/>
            <a:ext cx="7498080" cy="6567816"/>
          </a:xfrm>
        </p:spPr>
        <p:txBody>
          <a:bodyPr>
            <a:normAutofit fontScale="25000" lnSpcReduction="20000"/>
          </a:bodyPr>
          <a:lstStyle/>
          <a:p>
            <a:pPr marL="82296" indent="0" algn="ctr">
              <a:buNone/>
            </a:pPr>
            <a:r>
              <a:rPr lang="fr-FR" sz="6400" dirty="0"/>
              <a:t> </a:t>
            </a:r>
            <a:r>
              <a:rPr lang="fr-FR" sz="6400" b="1" dirty="0">
                <a:highlight>
                  <a:srgbClr val="FFFF00"/>
                </a:highlight>
              </a:rPr>
              <a:t>Décembre 1764 Carlo BUONAPARTE et Letizia RAMOLLINO, </a:t>
            </a:r>
          </a:p>
          <a:p>
            <a:pPr marL="82296" indent="0" algn="ctr">
              <a:buNone/>
            </a:pPr>
            <a:r>
              <a:rPr lang="fr-FR" sz="6400" b="1" dirty="0">
                <a:highlight>
                  <a:srgbClr val="FFFF00"/>
                </a:highlight>
              </a:rPr>
              <a:t>Se présente à la résidence de FRANCE   à BASTIA </a:t>
            </a:r>
          </a:p>
          <a:p>
            <a:pPr marL="82296" indent="0" algn="ctr">
              <a:buNone/>
            </a:pPr>
            <a:r>
              <a:rPr lang="fr-FR" sz="6400" b="1" dirty="0">
                <a:highlight>
                  <a:srgbClr val="FFFF00"/>
                </a:highlight>
              </a:rPr>
              <a:t>Avec Letizia RAMOLLINO    a peine 14 ans,</a:t>
            </a:r>
          </a:p>
          <a:p>
            <a:pPr marL="82296" indent="0" algn="ctr">
              <a:buNone/>
            </a:pPr>
            <a:r>
              <a:rPr lang="fr-FR" sz="6400" b="1" dirty="0">
                <a:highlight>
                  <a:srgbClr val="FFFF00"/>
                </a:highlight>
              </a:rPr>
              <a:t>qu’il avait mise enceinte et épousé contraint et forcé</a:t>
            </a:r>
          </a:p>
          <a:p>
            <a:pPr marL="82296" indent="0" algn="ctr">
              <a:buNone/>
            </a:pPr>
            <a:endParaRPr lang="fr-FR" sz="6400" b="1" dirty="0"/>
          </a:p>
          <a:p>
            <a:pPr marL="82296" indent="0" algn="ctr">
              <a:buNone/>
            </a:pPr>
            <a:r>
              <a:rPr lang="fr-FR" sz="6400" b="1" dirty="0">
                <a:highlight>
                  <a:srgbClr val="FFFF00"/>
                </a:highlight>
              </a:rPr>
              <a:t>Ils sont reçus en audience par  MARBEUF </a:t>
            </a:r>
          </a:p>
          <a:p>
            <a:pPr marL="82296" indent="0" algn="ctr">
              <a:buNone/>
            </a:pPr>
            <a:r>
              <a:rPr lang="fr-FR" sz="6400" b="1" dirty="0">
                <a:highlight>
                  <a:srgbClr val="FFFF00"/>
                </a:highlight>
              </a:rPr>
              <a:t>qui va sur ses 53 an</a:t>
            </a:r>
            <a:r>
              <a:rPr lang="fr-FR" sz="6400" b="1" dirty="0"/>
              <a:t>s </a:t>
            </a:r>
          </a:p>
          <a:p>
            <a:pPr marL="82296" indent="0" algn="ctr">
              <a:buNone/>
            </a:pPr>
            <a:r>
              <a:rPr lang="fr-FR" sz="6400" b="1" dirty="0"/>
              <a:t>et qui  n'a d'yeux que pour Letizia </a:t>
            </a:r>
          </a:p>
          <a:p>
            <a:pPr marL="82296" indent="0" algn="ctr">
              <a:buNone/>
            </a:pPr>
            <a:r>
              <a:rPr lang="fr-FR" sz="6400" b="1" dirty="0"/>
              <a:t>dont il a remarqué la fraîche beauté</a:t>
            </a:r>
          </a:p>
          <a:p>
            <a:pPr marL="82296" indent="0" algn="ctr">
              <a:buNone/>
            </a:pPr>
            <a:r>
              <a:rPr lang="fr-FR" sz="6400" b="1" dirty="0"/>
              <a:t>C'est bien sûr la première fois qu'ils se rencontrent </a:t>
            </a:r>
          </a:p>
          <a:p>
            <a:pPr marL="82296" indent="0" algn="ctr">
              <a:buNone/>
            </a:pPr>
            <a:endParaRPr lang="fr-FR" sz="6400" b="1" dirty="0"/>
          </a:p>
          <a:p>
            <a:pPr marL="82296" indent="0" algn="ctr">
              <a:buNone/>
            </a:pPr>
            <a:r>
              <a:rPr lang="fr-FR" sz="6400" b="1" dirty="0"/>
              <a:t>Carlo a besoin d'argent et surtout d'un sauf-conduit</a:t>
            </a:r>
          </a:p>
          <a:p>
            <a:pPr marL="82296" indent="0" algn="ctr">
              <a:buNone/>
            </a:pPr>
            <a:r>
              <a:rPr lang="fr-FR" sz="6400" b="1" dirty="0"/>
              <a:t> pour se rendre en Italie </a:t>
            </a:r>
          </a:p>
          <a:p>
            <a:pPr marL="82296" indent="0" algn="ctr">
              <a:buNone/>
            </a:pPr>
            <a:r>
              <a:rPr lang="fr-FR" sz="6400" b="1" dirty="0"/>
              <a:t>poursuivre des études de droit à ROME </a:t>
            </a:r>
          </a:p>
          <a:p>
            <a:pPr marL="82296" indent="0" algn="ctr">
              <a:buNone/>
            </a:pPr>
            <a:r>
              <a:rPr lang="fr-FR" sz="6400" b="1" dirty="0"/>
              <a:t> et sous le prétexte de récupérer un héritage </a:t>
            </a:r>
          </a:p>
          <a:p>
            <a:pPr marL="82296" indent="0" algn="ctr">
              <a:buNone/>
            </a:pPr>
            <a:endParaRPr lang="fr-FR" sz="6400" b="1" dirty="0"/>
          </a:p>
          <a:p>
            <a:pPr marL="82296" indent="0" algn="ctr">
              <a:buNone/>
            </a:pPr>
            <a:r>
              <a:rPr lang="fr-FR" sz="6400" b="1" dirty="0"/>
              <a:t>Le couple vient à peine de convoler en justes noces et voilà Carlo déjà parti sans se soucier de sa femme enceinte</a:t>
            </a:r>
          </a:p>
          <a:p>
            <a:pPr marL="82296" indent="0" algn="ctr">
              <a:buNone/>
            </a:pPr>
            <a:r>
              <a:rPr lang="fr-FR" sz="6400" b="1" dirty="0"/>
              <a:t>qui accouchera seule en janvier 1765 d'un garçon mort né.</a:t>
            </a:r>
          </a:p>
          <a:p>
            <a:pPr marL="82296" indent="0" algn="ctr">
              <a:buNone/>
            </a:pPr>
            <a:r>
              <a:rPr lang="fr-FR" sz="6400" b="1" dirty="0"/>
              <a:t> il sera absent plus d'un an</a:t>
            </a:r>
          </a:p>
          <a:p>
            <a:pPr marL="82296" indent="0" algn="ctr">
              <a:buNone/>
            </a:pPr>
            <a:r>
              <a:rPr lang="fr-FR" sz="6400" b="1" dirty="0"/>
              <a:t>Carlo a cette occasion a-t-il évoqué ou laissé entendre </a:t>
            </a:r>
          </a:p>
          <a:p>
            <a:pPr marL="82296" indent="0" algn="ctr">
              <a:buNone/>
            </a:pPr>
            <a:r>
              <a:rPr lang="fr-FR" sz="6400" b="1" dirty="0"/>
              <a:t>qu'en cette période un peu trouble il serait rassuré</a:t>
            </a:r>
          </a:p>
          <a:p>
            <a:pPr marL="82296" indent="0" algn="ctr">
              <a:buNone/>
            </a:pPr>
            <a:r>
              <a:rPr lang="fr-FR" sz="6400" b="1" dirty="0"/>
              <a:t> si MARBEUF voulait bien veiller sur sa jeune épouse </a:t>
            </a:r>
          </a:p>
          <a:p>
            <a:pPr marL="82296" indent="0" algn="ctr">
              <a:buNone/>
            </a:pPr>
            <a:r>
              <a:rPr lang="fr-FR" sz="6400" b="1" dirty="0"/>
              <a:t>durant son absence</a:t>
            </a:r>
          </a:p>
          <a:p>
            <a:endParaRPr lang="fr-FR" dirty="0"/>
          </a:p>
        </p:txBody>
      </p:sp>
      <p:pic>
        <p:nvPicPr>
          <p:cNvPr id="4" name="Image 3">
            <a:extLst>
              <a:ext uri="{FF2B5EF4-FFF2-40B4-BE49-F238E27FC236}">
                <a16:creationId xmlns:a16="http://schemas.microsoft.com/office/drawing/2014/main" id="{43335844-CE3C-96BD-25EE-70E155C467CE}"/>
              </a:ext>
            </a:extLst>
          </p:cNvPr>
          <p:cNvPicPr>
            <a:picLocks noChangeAspect="1"/>
          </p:cNvPicPr>
          <p:nvPr/>
        </p:nvPicPr>
        <p:blipFill>
          <a:blip r:embed="rId2"/>
          <a:stretch>
            <a:fillRect/>
          </a:stretch>
        </p:blipFill>
        <p:spPr>
          <a:xfrm>
            <a:off x="133629" y="1268760"/>
            <a:ext cx="2520280" cy="3005004"/>
          </a:xfrm>
          <a:prstGeom prst="rect">
            <a:avLst/>
          </a:prstGeom>
        </p:spPr>
      </p:pic>
    </p:spTree>
    <p:extLst>
      <p:ext uri="{BB962C8B-B14F-4D97-AF65-F5344CB8AC3E}">
        <p14:creationId xmlns:p14="http://schemas.microsoft.com/office/powerpoint/2010/main" val="4606593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 calcmode="lin" valueType="num">
                                      <p:cBhvr additive="base">
                                        <p:cTn id="1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 calcmode="lin" valueType="num">
                                      <p:cBhvr additive="base">
                                        <p:cTn id="1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 calcmode="lin" valueType="num">
                                      <p:cBhvr additive="base">
                                        <p:cTn id="2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 calcmode="lin" valueType="num">
                                      <p:cBhvr additive="base">
                                        <p:cTn id="2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anim calcmode="lin" valueType="num">
                                      <p:cBhvr additive="base">
                                        <p:cTn id="3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 calcmode="lin" valueType="num">
                                      <p:cBhvr additive="base">
                                        <p:cTn id="3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anim calcmode="lin" valueType="num">
                                      <p:cBhvr additive="base">
                                        <p:cTn id="4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anim calcmode="lin" valueType="num">
                                      <p:cBhvr additive="base">
                                        <p:cTn id="4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7" end="17"/>
                                            </p:txEl>
                                          </p:spTgt>
                                        </p:tgtEl>
                                        <p:attrNameLst>
                                          <p:attrName>style.visibility</p:attrName>
                                        </p:attrNameLst>
                                      </p:cBhvr>
                                      <p:to>
                                        <p:strVal val="visible"/>
                                      </p:to>
                                    </p:set>
                                    <p:anim calcmode="lin" valueType="num">
                                      <p:cBhvr additive="base">
                                        <p:cTn id="5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8" end="18"/>
                                            </p:txEl>
                                          </p:spTgt>
                                        </p:tgtEl>
                                        <p:attrNameLst>
                                          <p:attrName>style.visibility</p:attrName>
                                        </p:attrNameLst>
                                      </p:cBhvr>
                                      <p:to>
                                        <p:strVal val="visible"/>
                                      </p:to>
                                    </p:set>
                                    <p:anim calcmode="lin" valueType="num">
                                      <p:cBhvr additive="base">
                                        <p:cTn id="5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anim calcmode="lin" valueType="num">
                                      <p:cBhvr additive="base">
                                        <p:cTn id="61"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20" end="20"/>
                                            </p:txEl>
                                          </p:spTgt>
                                        </p:tgtEl>
                                        <p:attrNameLst>
                                          <p:attrName>style.visibility</p:attrName>
                                        </p:attrNameLst>
                                      </p:cBhvr>
                                      <p:to>
                                        <p:strVal val="visible"/>
                                      </p:to>
                                    </p:set>
                                    <p:anim calcmode="lin" valueType="num">
                                      <p:cBhvr additive="base">
                                        <p:cTn id="65"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21" end="21"/>
                                            </p:txEl>
                                          </p:spTgt>
                                        </p:tgtEl>
                                        <p:attrNameLst>
                                          <p:attrName>style.visibility</p:attrName>
                                        </p:attrNameLst>
                                      </p:cBhvr>
                                      <p:to>
                                        <p:strVal val="visible"/>
                                      </p:to>
                                    </p:set>
                                    <p:anim calcmode="lin" valueType="num">
                                      <p:cBhvr additive="base">
                                        <p:cTn id="69"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22" end="22"/>
                                            </p:txEl>
                                          </p:spTgt>
                                        </p:tgtEl>
                                        <p:attrNameLst>
                                          <p:attrName>style.visibility</p:attrName>
                                        </p:attrNameLst>
                                      </p:cBhvr>
                                      <p:to>
                                        <p:strVal val="visible"/>
                                      </p:to>
                                    </p:set>
                                    <p:anim calcmode="lin" valueType="num">
                                      <p:cBhvr additive="base">
                                        <p:cTn id="73"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839BED0-4C4B-A018-A873-85531CF62CA9}"/>
              </a:ext>
            </a:extLst>
          </p:cNvPr>
          <p:cNvSpPr txBox="1"/>
          <p:nvPr/>
        </p:nvSpPr>
        <p:spPr>
          <a:xfrm>
            <a:off x="1403648" y="332656"/>
            <a:ext cx="7416824" cy="707886"/>
          </a:xfrm>
          <a:prstGeom prst="rect">
            <a:avLst/>
          </a:prstGeom>
          <a:noFill/>
        </p:spPr>
        <p:txBody>
          <a:bodyPr wrap="square">
            <a:spAutoFit/>
          </a:bodyPr>
          <a:lstStyle/>
          <a:p>
            <a:pPr algn="ctr"/>
            <a:r>
              <a:rPr lang="fr-FR" sz="2000" b="1" dirty="0"/>
              <a:t>BUONAPARTE </a:t>
            </a:r>
          </a:p>
          <a:p>
            <a:pPr algn="ctr"/>
            <a:r>
              <a:rPr lang="fr-FR" sz="2000" b="1" dirty="0"/>
              <a:t>est  une famille modeste  d'origine italienne</a:t>
            </a:r>
          </a:p>
        </p:txBody>
      </p:sp>
      <p:sp>
        <p:nvSpPr>
          <p:cNvPr id="5" name="ZoneTexte 4">
            <a:extLst>
              <a:ext uri="{FF2B5EF4-FFF2-40B4-BE49-F238E27FC236}">
                <a16:creationId xmlns:a16="http://schemas.microsoft.com/office/drawing/2014/main" id="{600D414C-895F-4E0C-B0BC-34602B8CF54D}"/>
              </a:ext>
            </a:extLst>
          </p:cNvPr>
          <p:cNvSpPr txBox="1"/>
          <p:nvPr/>
        </p:nvSpPr>
        <p:spPr>
          <a:xfrm>
            <a:off x="1349896" y="1268760"/>
            <a:ext cx="7524328" cy="923330"/>
          </a:xfrm>
          <a:prstGeom prst="rect">
            <a:avLst/>
          </a:prstGeom>
          <a:noFill/>
        </p:spPr>
        <p:txBody>
          <a:bodyPr wrap="square">
            <a:spAutoFit/>
          </a:bodyPr>
          <a:lstStyle/>
          <a:p>
            <a:pPr algn="ctr"/>
            <a:r>
              <a:rPr lang="fr-FR" b="1" dirty="0">
                <a:highlight>
                  <a:srgbClr val="FFFF00"/>
                </a:highlight>
              </a:rPr>
              <a:t>Originaire de SARZANA  et San MINIATO en LIGURIE,</a:t>
            </a:r>
          </a:p>
          <a:p>
            <a:pPr algn="ctr"/>
            <a:r>
              <a:rPr lang="fr-FR" b="1" dirty="0"/>
              <a:t> province voisine de la république de GENES</a:t>
            </a:r>
          </a:p>
          <a:p>
            <a:pPr algn="ctr"/>
            <a:r>
              <a:rPr lang="fr-FR" b="1" dirty="0"/>
              <a:t>au  nord et au sud ouest de FLORENCE</a:t>
            </a:r>
          </a:p>
        </p:txBody>
      </p:sp>
      <p:sp>
        <p:nvSpPr>
          <p:cNvPr id="7" name="ZoneTexte 6">
            <a:extLst>
              <a:ext uri="{FF2B5EF4-FFF2-40B4-BE49-F238E27FC236}">
                <a16:creationId xmlns:a16="http://schemas.microsoft.com/office/drawing/2014/main" id="{AB84FFF6-6DE8-018D-1665-A3A3A57ECC8B}"/>
              </a:ext>
            </a:extLst>
          </p:cNvPr>
          <p:cNvSpPr txBox="1"/>
          <p:nvPr/>
        </p:nvSpPr>
        <p:spPr>
          <a:xfrm>
            <a:off x="2826060" y="2420308"/>
            <a:ext cx="4572000" cy="3693319"/>
          </a:xfrm>
          <a:prstGeom prst="rect">
            <a:avLst/>
          </a:prstGeom>
          <a:noFill/>
        </p:spPr>
        <p:txBody>
          <a:bodyPr wrap="square">
            <a:spAutoFit/>
          </a:bodyPr>
          <a:lstStyle/>
          <a:p>
            <a:pPr algn="ctr"/>
            <a:r>
              <a:rPr lang="fr-FR" b="1" dirty="0"/>
              <a:t>Arrivée en CORSE à BASTIA   </a:t>
            </a:r>
          </a:p>
          <a:p>
            <a:pPr algn="ctr"/>
            <a:r>
              <a:rPr lang="fr-FR" b="1" dirty="0"/>
              <a:t>à la fin du XVe siècle.</a:t>
            </a:r>
          </a:p>
          <a:p>
            <a:pPr algn="ctr"/>
            <a:endParaRPr lang="fr-FR" b="1" dirty="0"/>
          </a:p>
          <a:p>
            <a:pPr algn="ctr"/>
            <a:r>
              <a:rPr lang="fr-FR" b="1" dirty="0"/>
              <a:t> </a:t>
            </a:r>
            <a:r>
              <a:rPr lang="fr-FR" b="1" dirty="0">
                <a:highlight>
                  <a:srgbClr val="FFFF00"/>
                </a:highlight>
              </a:rPr>
              <a:t>Francesco BUONAPARTE  </a:t>
            </a:r>
          </a:p>
          <a:p>
            <a:pPr algn="ctr"/>
            <a:r>
              <a:rPr lang="fr-FR" b="1" dirty="0"/>
              <a:t> est le premier membre de la famille</a:t>
            </a:r>
          </a:p>
          <a:p>
            <a:pPr algn="ctr"/>
            <a:r>
              <a:rPr lang="fr-FR" b="1" dirty="0"/>
              <a:t> à s'être fixé à Ajaccio</a:t>
            </a:r>
          </a:p>
          <a:p>
            <a:pPr algn="ctr"/>
            <a:endParaRPr lang="fr-FR" b="1" dirty="0"/>
          </a:p>
          <a:p>
            <a:pPr algn="ctr"/>
            <a:r>
              <a:rPr lang="fr-FR" b="1" dirty="0"/>
              <a:t> </a:t>
            </a:r>
            <a:r>
              <a:rPr lang="fr-FR" b="1" dirty="0">
                <a:highlight>
                  <a:srgbClr val="FFFF00"/>
                </a:highlight>
              </a:rPr>
              <a:t>Mercenaire  Ligurien  au service </a:t>
            </a:r>
          </a:p>
          <a:p>
            <a:pPr algn="ctr"/>
            <a:r>
              <a:rPr lang="fr-FR" b="1" dirty="0">
                <a:highlight>
                  <a:srgbClr val="FFFF00"/>
                </a:highlight>
              </a:rPr>
              <a:t>de la république de GENES</a:t>
            </a:r>
          </a:p>
          <a:p>
            <a:pPr algn="ctr"/>
            <a:r>
              <a:rPr lang="fr-FR" b="1" dirty="0"/>
              <a:t>dans les rangs de</a:t>
            </a:r>
          </a:p>
          <a:p>
            <a:pPr algn="ctr"/>
            <a:r>
              <a:rPr lang="fr-FR" b="1" dirty="0"/>
              <a:t> l'office de Saint-Georges, </a:t>
            </a:r>
          </a:p>
          <a:p>
            <a:pPr algn="ctr"/>
            <a:r>
              <a:rPr lang="fr-FR" b="1" dirty="0"/>
              <a:t>comme arbalétrier dès 1490 à Ajaccio</a:t>
            </a:r>
          </a:p>
          <a:p>
            <a:pPr algn="ctr"/>
            <a:r>
              <a:rPr lang="fr-FR" b="1" dirty="0"/>
              <a:t>Est l’</a:t>
            </a:r>
            <a:r>
              <a:rPr lang="fr-FR" b="1" dirty="0" err="1"/>
              <a:t>ancètre</a:t>
            </a:r>
            <a:r>
              <a:rPr lang="fr-FR" b="1" dirty="0"/>
              <a:t> Italien  de Napoléon</a:t>
            </a:r>
          </a:p>
        </p:txBody>
      </p:sp>
    </p:spTree>
    <p:extLst>
      <p:ext uri="{BB962C8B-B14F-4D97-AF65-F5344CB8AC3E}">
        <p14:creationId xmlns:p14="http://schemas.microsoft.com/office/powerpoint/2010/main" val="328167021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additive="base">
                                        <p:cTn id="2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calcmode="lin" valueType="num">
                                      <p:cBhvr>
                                        <p:cTn id="31"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7">
                                            <p:txEl>
                                              <p:pRg st="3" end="3"/>
                                            </p:txEl>
                                          </p:spTgt>
                                        </p:tgtEl>
                                      </p:cBhvr>
                                    </p:animEffect>
                                  </p:childTnLst>
                                </p:cTn>
                              </p:par>
                              <p:par>
                                <p:cTn id="34" presetID="53" presetClass="entr" presetSubtype="16" fill="hold" nodeType="with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 calcmode="lin" valueType="num">
                                      <p:cBhvr>
                                        <p:cTn id="36"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38" dur="500"/>
                                        <p:tgtEl>
                                          <p:spTgt spid="7">
                                            <p:txEl>
                                              <p:pRg st="4" end="4"/>
                                            </p:txEl>
                                          </p:spTgt>
                                        </p:tgtEl>
                                      </p:cBhvr>
                                    </p:animEffect>
                                  </p:childTnLst>
                                </p:cTn>
                              </p:par>
                              <p:par>
                                <p:cTn id="39" presetID="53" presetClass="entr" presetSubtype="16" fill="hold" nodeType="with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anim calcmode="lin" valueType="num">
                                      <p:cBhvr>
                                        <p:cTn id="41"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42" dur="500" fill="hold"/>
                                        <p:tgtEl>
                                          <p:spTgt spid="7">
                                            <p:txEl>
                                              <p:pRg st="5" end="5"/>
                                            </p:txEl>
                                          </p:spTgt>
                                        </p:tgtEl>
                                        <p:attrNameLst>
                                          <p:attrName>ppt_h</p:attrName>
                                        </p:attrNameLst>
                                      </p:cBhvr>
                                      <p:tavLst>
                                        <p:tav tm="0">
                                          <p:val>
                                            <p:fltVal val="0"/>
                                          </p:val>
                                        </p:tav>
                                        <p:tav tm="100000">
                                          <p:val>
                                            <p:strVal val="#ppt_h"/>
                                          </p:val>
                                        </p:tav>
                                      </p:tavLst>
                                    </p:anim>
                                    <p:animEffect transition="in" filter="fade">
                                      <p:cBhvr>
                                        <p:cTn id="43" dur="500"/>
                                        <p:tgtEl>
                                          <p:spTgt spid="7">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7">
                                            <p:txEl>
                                              <p:pRg st="7" end="7"/>
                                            </p:txEl>
                                          </p:spTgt>
                                        </p:tgtEl>
                                        <p:attrNameLst>
                                          <p:attrName>style.visibility</p:attrName>
                                        </p:attrNameLst>
                                      </p:cBhvr>
                                      <p:to>
                                        <p:strVal val="visible"/>
                                      </p:to>
                                    </p:set>
                                    <p:anim calcmode="lin" valueType="num">
                                      <p:cBhvr additive="base">
                                        <p:cTn id="48"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7">
                                            <p:txEl>
                                              <p:pRg st="7" end="7"/>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7">
                                            <p:txEl>
                                              <p:pRg st="8" end="8"/>
                                            </p:txEl>
                                          </p:spTgt>
                                        </p:tgtEl>
                                        <p:attrNameLst>
                                          <p:attrName>style.visibility</p:attrName>
                                        </p:attrNameLst>
                                      </p:cBhvr>
                                      <p:to>
                                        <p:strVal val="visible"/>
                                      </p:to>
                                    </p:set>
                                    <p:anim calcmode="lin" valueType="num">
                                      <p:cBhvr additive="base">
                                        <p:cTn id="52"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7">
                                            <p:txEl>
                                              <p:pRg st="8" end="8"/>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7">
                                            <p:txEl>
                                              <p:pRg st="9" end="9"/>
                                            </p:txEl>
                                          </p:spTgt>
                                        </p:tgtEl>
                                        <p:attrNameLst>
                                          <p:attrName>style.visibility</p:attrName>
                                        </p:attrNameLst>
                                      </p:cBhvr>
                                      <p:to>
                                        <p:strVal val="visible"/>
                                      </p:to>
                                    </p:set>
                                    <p:anim calcmode="lin" valueType="num">
                                      <p:cBhvr additive="base">
                                        <p:cTn id="56"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7">
                                            <p:txEl>
                                              <p:pRg st="9" end="9"/>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7">
                                            <p:txEl>
                                              <p:pRg st="10" end="10"/>
                                            </p:txEl>
                                          </p:spTgt>
                                        </p:tgtEl>
                                        <p:attrNameLst>
                                          <p:attrName>style.visibility</p:attrName>
                                        </p:attrNameLst>
                                      </p:cBhvr>
                                      <p:to>
                                        <p:strVal val="visible"/>
                                      </p:to>
                                    </p:set>
                                    <p:anim calcmode="lin" valueType="num">
                                      <p:cBhvr additive="base">
                                        <p:cTn id="60" dur="5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7">
                                            <p:txEl>
                                              <p:pRg st="10" end="10"/>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7">
                                            <p:txEl>
                                              <p:pRg st="11" end="11"/>
                                            </p:txEl>
                                          </p:spTgt>
                                        </p:tgtEl>
                                        <p:attrNameLst>
                                          <p:attrName>style.visibility</p:attrName>
                                        </p:attrNameLst>
                                      </p:cBhvr>
                                      <p:to>
                                        <p:strVal val="visible"/>
                                      </p:to>
                                    </p:set>
                                    <p:anim calcmode="lin" valueType="num">
                                      <p:cBhvr additive="base">
                                        <p:cTn id="64" dur="500" fill="hold"/>
                                        <p:tgtEl>
                                          <p:spTgt spid="7">
                                            <p:txEl>
                                              <p:pRg st="11" end="11"/>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7">
                                            <p:txEl>
                                              <p:pRg st="11" end="11"/>
                                            </p:txEl>
                                          </p:spTgt>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7">
                                            <p:txEl>
                                              <p:pRg st="12" end="12"/>
                                            </p:txEl>
                                          </p:spTgt>
                                        </p:tgtEl>
                                        <p:attrNameLst>
                                          <p:attrName>style.visibility</p:attrName>
                                        </p:attrNameLst>
                                      </p:cBhvr>
                                      <p:to>
                                        <p:strVal val="visible"/>
                                      </p:to>
                                    </p:set>
                                    <p:anim calcmode="lin" valueType="num">
                                      <p:cBhvr additive="base">
                                        <p:cTn id="68" dur="500" fill="hold"/>
                                        <p:tgtEl>
                                          <p:spTgt spid="7">
                                            <p:txEl>
                                              <p:pRg st="12" end="12"/>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7">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7424" y="208912"/>
            <a:ext cx="7498080" cy="598538"/>
          </a:xfrm>
        </p:spPr>
        <p:txBody>
          <a:bodyPr>
            <a:normAutofit/>
          </a:bodyPr>
          <a:lstStyle/>
          <a:p>
            <a:pPr algn="ctr"/>
            <a:r>
              <a:rPr lang="fr-FR" sz="2400" dirty="0"/>
              <a:t>Letizia et Carlo BUONAPARTE</a:t>
            </a:r>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1475656" y="1844824"/>
            <a:ext cx="3168352" cy="4176464"/>
          </a:xfrm>
          <a:prstGeom prst="rect">
            <a:avLst/>
          </a:prstGeom>
          <a:noFill/>
          <a:ln>
            <a:noFill/>
          </a:ln>
        </p:spPr>
      </p:pic>
      <p:pic>
        <p:nvPicPr>
          <p:cNvPr id="5" name="Image 4"/>
          <p:cNvPicPr>
            <a:picLocks noChangeAspect="1"/>
          </p:cNvPicPr>
          <p:nvPr/>
        </p:nvPicPr>
        <p:blipFill>
          <a:blip r:embed="rId3" cstate="print">
            <a:alphaModFix/>
            <a:lum/>
          </a:blip>
          <a:srcRect/>
          <a:stretch>
            <a:fillRect/>
          </a:stretch>
        </p:blipFill>
        <p:spPr>
          <a:xfrm>
            <a:off x="5004048" y="1844824"/>
            <a:ext cx="3780000" cy="4140000"/>
          </a:xfrm>
          <a:prstGeom prst="rect">
            <a:avLst/>
          </a:prstGeom>
          <a:noFill/>
          <a:ln>
            <a:noFill/>
          </a:ln>
        </p:spPr>
      </p:pic>
      <p:sp>
        <p:nvSpPr>
          <p:cNvPr id="6" name="ZoneTexte 5">
            <a:extLst>
              <a:ext uri="{FF2B5EF4-FFF2-40B4-BE49-F238E27FC236}">
                <a16:creationId xmlns:a16="http://schemas.microsoft.com/office/drawing/2014/main" id="{9650771F-2801-0BF9-3565-23B865838F65}"/>
              </a:ext>
            </a:extLst>
          </p:cNvPr>
          <p:cNvSpPr txBox="1"/>
          <p:nvPr/>
        </p:nvSpPr>
        <p:spPr>
          <a:xfrm>
            <a:off x="1464062" y="873176"/>
            <a:ext cx="3179945" cy="923330"/>
          </a:xfrm>
          <a:prstGeom prst="rect">
            <a:avLst/>
          </a:prstGeom>
          <a:noFill/>
        </p:spPr>
        <p:txBody>
          <a:bodyPr wrap="square">
            <a:spAutoFit/>
          </a:bodyPr>
          <a:lstStyle/>
          <a:p>
            <a:pPr algn="ctr"/>
            <a:r>
              <a:rPr lang="fr-FR" dirty="0"/>
              <a:t>Née le 24 août 1750</a:t>
            </a:r>
          </a:p>
          <a:p>
            <a:pPr algn="ctr"/>
            <a:r>
              <a:rPr lang="fr-FR" dirty="0"/>
              <a:t>Ajaccio </a:t>
            </a:r>
          </a:p>
          <a:p>
            <a:pPr algn="ctr"/>
            <a:r>
              <a:rPr lang="fr-FR" dirty="0"/>
              <a:t>(république de Gênes)</a:t>
            </a:r>
          </a:p>
        </p:txBody>
      </p:sp>
      <p:sp>
        <p:nvSpPr>
          <p:cNvPr id="8" name="ZoneTexte 7">
            <a:extLst>
              <a:ext uri="{FF2B5EF4-FFF2-40B4-BE49-F238E27FC236}">
                <a16:creationId xmlns:a16="http://schemas.microsoft.com/office/drawing/2014/main" id="{B91462C7-23C0-0C51-6056-B90C6FA7452D}"/>
              </a:ext>
            </a:extLst>
          </p:cNvPr>
          <p:cNvSpPr txBox="1"/>
          <p:nvPr/>
        </p:nvSpPr>
        <p:spPr>
          <a:xfrm>
            <a:off x="1430524" y="6152740"/>
            <a:ext cx="3357500" cy="646331"/>
          </a:xfrm>
          <a:prstGeom prst="rect">
            <a:avLst/>
          </a:prstGeom>
          <a:noFill/>
        </p:spPr>
        <p:txBody>
          <a:bodyPr wrap="square">
            <a:spAutoFit/>
          </a:bodyPr>
          <a:lstStyle/>
          <a:p>
            <a:pPr algn="ctr"/>
            <a:r>
              <a:rPr lang="fr-FR" dirty="0"/>
              <a:t>Décès le 2 février 1836 (à 85 ans)</a:t>
            </a:r>
          </a:p>
          <a:p>
            <a:pPr algn="ctr"/>
            <a:r>
              <a:rPr lang="fr-FR" dirty="0"/>
              <a:t>Rome (États pontificaux</a:t>
            </a:r>
          </a:p>
        </p:txBody>
      </p:sp>
      <p:sp>
        <p:nvSpPr>
          <p:cNvPr id="10" name="ZoneTexte 9">
            <a:extLst>
              <a:ext uri="{FF2B5EF4-FFF2-40B4-BE49-F238E27FC236}">
                <a16:creationId xmlns:a16="http://schemas.microsoft.com/office/drawing/2014/main" id="{C219278B-00F5-8F5A-CF24-43E54C46B208}"/>
              </a:ext>
            </a:extLst>
          </p:cNvPr>
          <p:cNvSpPr txBox="1"/>
          <p:nvPr/>
        </p:nvSpPr>
        <p:spPr>
          <a:xfrm>
            <a:off x="5004048" y="885669"/>
            <a:ext cx="3780000" cy="923330"/>
          </a:xfrm>
          <a:prstGeom prst="rect">
            <a:avLst/>
          </a:prstGeom>
          <a:noFill/>
        </p:spPr>
        <p:txBody>
          <a:bodyPr wrap="square">
            <a:spAutoFit/>
          </a:bodyPr>
          <a:lstStyle/>
          <a:p>
            <a:pPr algn="ctr"/>
            <a:r>
              <a:rPr lang="fr-FR" dirty="0"/>
              <a:t>Né le 27 mars 1746</a:t>
            </a:r>
          </a:p>
          <a:p>
            <a:pPr algn="ctr"/>
            <a:r>
              <a:rPr lang="fr-FR" dirty="0"/>
              <a:t>Ajaccio </a:t>
            </a:r>
          </a:p>
          <a:p>
            <a:pPr algn="ctr"/>
            <a:r>
              <a:rPr lang="fr-FR" dirty="0"/>
              <a:t>(république de Gênes)</a:t>
            </a:r>
          </a:p>
        </p:txBody>
      </p:sp>
      <p:sp>
        <p:nvSpPr>
          <p:cNvPr id="12" name="ZoneTexte 11">
            <a:extLst>
              <a:ext uri="{FF2B5EF4-FFF2-40B4-BE49-F238E27FC236}">
                <a16:creationId xmlns:a16="http://schemas.microsoft.com/office/drawing/2014/main" id="{1285340E-07D7-6C31-A5FF-A865AFE1CE75}"/>
              </a:ext>
            </a:extLst>
          </p:cNvPr>
          <p:cNvSpPr txBox="1"/>
          <p:nvPr/>
        </p:nvSpPr>
        <p:spPr>
          <a:xfrm>
            <a:off x="5076056" y="6124920"/>
            <a:ext cx="3656975" cy="646331"/>
          </a:xfrm>
          <a:prstGeom prst="rect">
            <a:avLst/>
          </a:prstGeom>
          <a:noFill/>
        </p:spPr>
        <p:txBody>
          <a:bodyPr wrap="square">
            <a:spAutoFit/>
          </a:bodyPr>
          <a:lstStyle/>
          <a:p>
            <a:r>
              <a:rPr lang="fr-FR" dirty="0"/>
              <a:t>Décès	24 février 1785 (à 38 ans)</a:t>
            </a:r>
          </a:p>
          <a:p>
            <a:r>
              <a:rPr lang="fr-FR" dirty="0"/>
              <a:t>Montpellier (royaume de France</a:t>
            </a:r>
          </a:p>
        </p:txBody>
      </p:sp>
    </p:spTree>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1640" y="0"/>
            <a:ext cx="7498080" cy="404664"/>
          </a:xfrm>
        </p:spPr>
        <p:txBody>
          <a:bodyPr>
            <a:normAutofit/>
          </a:bodyPr>
          <a:lstStyle/>
          <a:p>
            <a:pPr algn="ctr"/>
            <a:r>
              <a:rPr lang="fr-FR" sz="2000" b="1" dirty="0"/>
              <a:t>Les  13 enfants de Letizia  avec….???</a:t>
            </a:r>
          </a:p>
        </p:txBody>
      </p:sp>
      <p:sp>
        <p:nvSpPr>
          <p:cNvPr id="3" name="Espace réservé du contenu 2"/>
          <p:cNvSpPr>
            <a:spLocks noGrp="1"/>
          </p:cNvSpPr>
          <p:nvPr>
            <p:ph idx="1"/>
          </p:nvPr>
        </p:nvSpPr>
        <p:spPr>
          <a:xfrm>
            <a:off x="539552" y="692696"/>
            <a:ext cx="8964488" cy="6539334"/>
          </a:xfrm>
        </p:spPr>
        <p:txBody>
          <a:bodyPr>
            <a:normAutofit fontScale="25000" lnSpcReduction="20000"/>
          </a:bodyPr>
          <a:lstStyle/>
          <a:p>
            <a:pPr marL="596646" indent="-514350">
              <a:buFont typeface="+mj-lt"/>
              <a:buAutoNum type="arabicParenR"/>
            </a:pPr>
            <a:r>
              <a:rPr lang="fr-FR" sz="6400" b="1" dirty="0"/>
              <a:t>Janvier 1765………………………………………………………</a:t>
            </a:r>
            <a:r>
              <a:rPr lang="fr-FR" sz="6400" b="1" dirty="0">
                <a:solidFill>
                  <a:srgbClr val="0070C0"/>
                </a:solidFill>
              </a:rPr>
              <a:t>Enfant garçon mort né</a:t>
            </a:r>
          </a:p>
          <a:p>
            <a:pPr marL="596646" indent="-514350">
              <a:buFont typeface="+mj-lt"/>
              <a:buAutoNum type="arabicParenR"/>
            </a:pPr>
            <a:r>
              <a:rPr lang="fr-FR" sz="6400" b="1" dirty="0"/>
              <a:t>Février 1767………………………………………………………</a:t>
            </a:r>
            <a:r>
              <a:rPr lang="fr-FR" sz="6400" b="1" dirty="0">
                <a:solidFill>
                  <a:srgbClr val="0070C0"/>
                </a:solidFill>
              </a:rPr>
              <a:t>Enfant fille mort née</a:t>
            </a:r>
          </a:p>
          <a:p>
            <a:pPr marL="596646" indent="-514350">
              <a:buFont typeface="+mj-lt"/>
              <a:buAutoNum type="arabicParenR"/>
            </a:pPr>
            <a:r>
              <a:rPr lang="fr-FR" sz="6400" b="1" i="1" dirty="0" err="1"/>
              <a:t>Guisepe</a:t>
            </a:r>
            <a:r>
              <a:rPr lang="fr-FR" sz="6400" b="1" i="1" dirty="0"/>
              <a:t> né 7/01/1768………………. </a:t>
            </a:r>
            <a:r>
              <a:rPr lang="fr-FR" sz="6400" b="1" i="1" dirty="0">
                <a:solidFill>
                  <a:srgbClr val="00B050"/>
                </a:solidFill>
              </a:rPr>
              <a:t>Baptisé le 8/01/1768 le jour qui su</a:t>
            </a:r>
            <a:r>
              <a:rPr lang="fr-FR" sz="6400" b="1" i="1" dirty="0"/>
              <a:t>it</a:t>
            </a:r>
          </a:p>
          <a:p>
            <a:pPr marL="596646" indent="-514350">
              <a:buFont typeface="+mj-lt"/>
              <a:buAutoNum type="arabicParenR"/>
            </a:pPr>
            <a:r>
              <a:rPr lang="fr-FR" sz="6400" b="1" u="sng" dirty="0">
                <a:solidFill>
                  <a:srgbClr val="FF0000"/>
                </a:solidFill>
              </a:rPr>
              <a:t>Napoléon né 15/08/1769…………. </a:t>
            </a:r>
            <a:r>
              <a:rPr lang="fr-FR" sz="6400" b="1" u="sng" dirty="0" err="1">
                <a:solidFill>
                  <a:srgbClr val="FF0000"/>
                </a:solidFill>
              </a:rPr>
              <a:t>Bapt</a:t>
            </a:r>
            <a:r>
              <a:rPr lang="fr-FR" sz="6400" b="1" u="sng" dirty="0">
                <a:solidFill>
                  <a:srgbClr val="FF0000"/>
                </a:solidFill>
              </a:rPr>
              <a:t> 21/07/1771   2 ans après </a:t>
            </a:r>
            <a:r>
              <a:rPr lang="fr-FR" sz="6400" b="1" dirty="0">
                <a:solidFill>
                  <a:srgbClr val="FF0000"/>
                </a:solidFill>
              </a:rPr>
              <a:t>!</a:t>
            </a:r>
          </a:p>
          <a:p>
            <a:pPr marL="596646" indent="-514350">
              <a:buFont typeface="+mj-lt"/>
              <a:buAutoNum type="arabicParenR"/>
            </a:pPr>
            <a:r>
              <a:rPr lang="fr-FR" sz="6400" b="1" i="1" dirty="0"/>
              <a:t>Maria Ann	 né le 14/07/1771 …….. </a:t>
            </a:r>
            <a:r>
              <a:rPr lang="fr-FR" sz="6400" b="1" i="1" dirty="0" err="1">
                <a:solidFill>
                  <a:srgbClr val="00B050"/>
                </a:solidFill>
              </a:rPr>
              <a:t>Bapt</a:t>
            </a:r>
            <a:r>
              <a:rPr lang="fr-FR" sz="6400" b="1" i="1" dirty="0">
                <a:solidFill>
                  <a:srgbClr val="00B050"/>
                </a:solidFill>
              </a:rPr>
              <a:t>  le 21/07/1771 la semaine qui suit</a:t>
            </a:r>
          </a:p>
          <a:p>
            <a:pPr marL="596646" indent="-514350">
              <a:buFont typeface="+mj-lt"/>
              <a:buAutoNum type="arabicParenR"/>
            </a:pPr>
            <a:r>
              <a:rPr lang="fr-FR" sz="6400" b="1" dirty="0"/>
              <a:t>Décembre 1772 …………………………………………………</a:t>
            </a:r>
            <a:r>
              <a:rPr lang="fr-FR" sz="6400" b="1" dirty="0">
                <a:solidFill>
                  <a:srgbClr val="0070C0"/>
                </a:solidFill>
              </a:rPr>
              <a:t>Enfant garçon mort né</a:t>
            </a:r>
          </a:p>
          <a:p>
            <a:pPr marL="596646" indent="-514350">
              <a:buFont typeface="+mj-lt"/>
              <a:buAutoNum type="arabicParenR"/>
            </a:pPr>
            <a:r>
              <a:rPr lang="fr-FR" sz="6400" b="1" u="sng" dirty="0">
                <a:solidFill>
                  <a:srgbClr val="FF0000"/>
                </a:solidFill>
              </a:rPr>
              <a:t>Luciano  né 21/05/1775…..  ……….</a:t>
            </a:r>
            <a:r>
              <a:rPr lang="fr-FR" sz="6400" b="1" u="sng" dirty="0" err="1">
                <a:solidFill>
                  <a:srgbClr val="FF0000"/>
                </a:solidFill>
              </a:rPr>
              <a:t>Bapt</a:t>
            </a:r>
            <a:r>
              <a:rPr lang="fr-FR" sz="6400" b="1" u="sng" dirty="0">
                <a:solidFill>
                  <a:srgbClr val="FF0000"/>
                </a:solidFill>
              </a:rPr>
              <a:t> 4/09/1779  4 ans après !!!</a:t>
            </a:r>
          </a:p>
          <a:p>
            <a:pPr marL="596646" indent="-514350">
              <a:buFont typeface="+mj-lt"/>
              <a:buAutoNum type="arabicParenR"/>
            </a:pPr>
            <a:r>
              <a:rPr lang="fr-FR" sz="6400" b="1" u="sng" dirty="0">
                <a:solidFill>
                  <a:srgbClr val="FF0000"/>
                </a:solidFill>
              </a:rPr>
              <a:t>Elisa 13/11/1777 ………………….. </a:t>
            </a:r>
            <a:r>
              <a:rPr lang="fr-FR" sz="6400" b="1" u="sng" dirty="0" err="1">
                <a:solidFill>
                  <a:srgbClr val="FF0000"/>
                </a:solidFill>
              </a:rPr>
              <a:t>Bapt</a:t>
            </a:r>
            <a:r>
              <a:rPr lang="fr-FR" sz="6400" b="1" u="sng" dirty="0">
                <a:solidFill>
                  <a:srgbClr val="FF0000"/>
                </a:solidFill>
              </a:rPr>
              <a:t> 4/09/1779  près de 2 ans après</a:t>
            </a:r>
          </a:p>
          <a:p>
            <a:pPr marL="596646" indent="-514350">
              <a:buFont typeface="+mj-lt"/>
              <a:buAutoNum type="arabicParenR"/>
            </a:pPr>
            <a:r>
              <a:rPr lang="fr-FR" sz="6400" b="1" i="1" dirty="0"/>
              <a:t>Luigi  né 2/09/1778   …....................</a:t>
            </a:r>
            <a:r>
              <a:rPr lang="fr-FR" sz="6400" b="1" i="1" dirty="0" err="1">
                <a:solidFill>
                  <a:srgbClr val="00B050"/>
                </a:solidFill>
              </a:rPr>
              <a:t>Bapt</a:t>
            </a:r>
            <a:r>
              <a:rPr lang="fr-FR" sz="6400" b="1" i="1" dirty="0">
                <a:solidFill>
                  <a:srgbClr val="00B050"/>
                </a:solidFill>
              </a:rPr>
              <a:t> le 24/09/1778 dans le mois qui suit</a:t>
            </a:r>
          </a:p>
          <a:p>
            <a:pPr marL="596646" indent="-514350">
              <a:buFont typeface="+mj-lt"/>
              <a:buAutoNum type="arabicParenR"/>
            </a:pPr>
            <a:r>
              <a:rPr lang="fr-FR" sz="6400" b="1" dirty="0"/>
              <a:t>Aout 1779 ………………………………………………………  </a:t>
            </a:r>
            <a:r>
              <a:rPr lang="fr-FR" sz="6400" b="1" dirty="0">
                <a:solidFill>
                  <a:srgbClr val="0070C0"/>
                </a:solidFill>
              </a:rPr>
              <a:t>Enfant mort né……</a:t>
            </a:r>
          </a:p>
          <a:p>
            <a:pPr marL="596646" indent="-514350">
              <a:buFont typeface="+mj-lt"/>
              <a:buAutoNum type="arabicParenR"/>
            </a:pPr>
            <a:r>
              <a:rPr lang="fr-FR" sz="6400" b="1" dirty="0" err="1"/>
              <a:t>Paoletta</a:t>
            </a:r>
            <a:r>
              <a:rPr lang="fr-FR" sz="6400" b="1" i="1" dirty="0"/>
              <a:t> née le 20/10/1780 ……….</a:t>
            </a:r>
            <a:r>
              <a:rPr lang="fr-FR" sz="6400" b="1" i="1" dirty="0" err="1">
                <a:solidFill>
                  <a:srgbClr val="00B050"/>
                </a:solidFill>
              </a:rPr>
              <a:t>Bapt</a:t>
            </a:r>
            <a:r>
              <a:rPr lang="fr-FR" sz="6400" b="1" i="1" dirty="0">
                <a:solidFill>
                  <a:srgbClr val="00B050"/>
                </a:solidFill>
              </a:rPr>
              <a:t> le 25/3/1780  5 jours qui sui</a:t>
            </a:r>
            <a:r>
              <a:rPr lang="fr-FR" sz="6400" b="1" i="1" dirty="0"/>
              <a:t>t</a:t>
            </a:r>
          </a:p>
          <a:p>
            <a:pPr marL="596646" indent="-514350">
              <a:buFont typeface="+mj-lt"/>
              <a:buAutoNum type="arabicParenR"/>
            </a:pPr>
            <a:r>
              <a:rPr lang="fr-FR" sz="6400" b="1" i="1" dirty="0"/>
              <a:t>Carolina née le 24/3/1782  ………..</a:t>
            </a:r>
            <a:r>
              <a:rPr lang="fr-FR" sz="6400" b="1" i="1" dirty="0" err="1">
                <a:solidFill>
                  <a:srgbClr val="00B050"/>
                </a:solidFill>
              </a:rPr>
              <a:t>Bapt</a:t>
            </a:r>
            <a:r>
              <a:rPr lang="fr-FR" sz="6400" b="1" i="1" dirty="0">
                <a:solidFill>
                  <a:srgbClr val="00B050"/>
                </a:solidFill>
              </a:rPr>
              <a:t> le 25/3/1782   le jour qui suit</a:t>
            </a:r>
          </a:p>
          <a:p>
            <a:pPr marL="596646" indent="-514350">
              <a:buFont typeface="+mj-lt"/>
              <a:buAutoNum type="arabicParenR"/>
            </a:pPr>
            <a:r>
              <a:rPr lang="fr-FR" sz="6400" b="1" i="1" dirty="0"/>
              <a:t>Girolamo  né le15/11/84        ……..</a:t>
            </a:r>
            <a:r>
              <a:rPr lang="fr-FR" sz="6400" b="1" i="1" dirty="0" err="1">
                <a:solidFill>
                  <a:srgbClr val="00B050"/>
                </a:solidFill>
              </a:rPr>
              <a:t>Bapt</a:t>
            </a:r>
            <a:r>
              <a:rPr lang="fr-FR" sz="6400" b="1" i="1" dirty="0">
                <a:solidFill>
                  <a:srgbClr val="00B050"/>
                </a:solidFill>
              </a:rPr>
              <a:t> le 16/11/1784  le jour qui suit</a:t>
            </a:r>
          </a:p>
          <a:p>
            <a:pPr marL="596646" indent="-514350">
              <a:buFont typeface="+mj-lt"/>
              <a:buAutoNum type="arabicParenR"/>
            </a:pPr>
            <a:endParaRPr lang="fr-FR" sz="6400" b="1" i="1" dirty="0"/>
          </a:p>
          <a:p>
            <a:pPr marL="596646" indent="-514350">
              <a:buFont typeface="Wingdings" pitchFamily="2" charset="2"/>
              <a:buChar char="Ø"/>
            </a:pPr>
            <a:r>
              <a:rPr lang="fr-FR" sz="6400" b="1" dirty="0"/>
              <a:t>4  enfants morts né</a:t>
            </a:r>
          </a:p>
          <a:p>
            <a:pPr marL="596646" indent="-514350">
              <a:buFont typeface="Wingdings" pitchFamily="2" charset="2"/>
              <a:buChar char="Ø"/>
            </a:pPr>
            <a:r>
              <a:rPr lang="fr-FR" sz="6400" b="1" dirty="0"/>
              <a:t>1  enfant mort à 4 mois Maria Anna</a:t>
            </a:r>
          </a:p>
          <a:p>
            <a:pPr marL="596646" indent="-514350">
              <a:buFont typeface="Wingdings" pitchFamily="2" charset="2"/>
              <a:buChar char="Ø"/>
            </a:pPr>
            <a:r>
              <a:rPr lang="fr-FR" sz="6400" b="1" dirty="0"/>
              <a:t>8  survécurent </a:t>
            </a:r>
          </a:p>
          <a:p>
            <a:pPr marL="596646" indent="-514350">
              <a:buFont typeface="Wingdings" pitchFamily="2" charset="2"/>
              <a:buChar char="Ø"/>
            </a:pPr>
            <a:r>
              <a:rPr lang="fr-FR" sz="6400" b="1" dirty="0"/>
              <a:t>Il est aussi fait état d’une mystérieuse grossesse en 1770 et d’un enfant mort né</a:t>
            </a:r>
          </a:p>
          <a:p>
            <a:pPr marL="596646" indent="-514350">
              <a:buFont typeface="Wingdings" pitchFamily="2" charset="2"/>
              <a:buChar char="Ø"/>
            </a:pPr>
            <a:r>
              <a:rPr lang="fr-FR" sz="6400" b="1" dirty="0"/>
              <a:t> A-t- on voulu brouiller une piste..??</a:t>
            </a:r>
          </a:p>
          <a:p>
            <a:pPr marL="596646" indent="-514350">
              <a:buFont typeface="Wingdings" pitchFamily="2" charset="2"/>
              <a:buChar char="Ø"/>
            </a:pPr>
            <a:r>
              <a:rPr lang="fr-FR" sz="6400" b="1" dirty="0"/>
              <a:t>1770.. La véritable année de naissance de Napoléon ?</a:t>
            </a:r>
          </a:p>
          <a:p>
            <a:pPr marL="596646" indent="-514350">
              <a:buFont typeface="Wingdings" pitchFamily="2" charset="2"/>
              <a:buChar char="Ø"/>
            </a:pPr>
            <a:endParaRPr lang="fr-FR" dirty="0"/>
          </a:p>
        </p:txBody>
      </p:sp>
    </p:spTree>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638"/>
            <a:ext cx="7498080" cy="922114"/>
          </a:xfrm>
        </p:spPr>
        <p:txBody>
          <a:bodyPr/>
          <a:lstStyle/>
          <a:p>
            <a:pPr algn="ctr"/>
            <a:r>
              <a:rPr lang="fr-FR" dirty="0"/>
              <a:t>Les 8 survivants……</a:t>
            </a:r>
          </a:p>
        </p:txBody>
      </p:sp>
      <p:pic>
        <p:nvPicPr>
          <p:cNvPr id="4" name="Espace réservé du contenu 5" descr="jerome_bonaparte.jpg"/>
          <p:cNvPicPr>
            <a:picLocks noGrp="1" noChangeAspect="1"/>
          </p:cNvPicPr>
          <p:nvPr>
            <p:ph idx="1"/>
          </p:nvPr>
        </p:nvPicPr>
        <p:blipFill>
          <a:blip r:embed="rId2" cstate="print"/>
          <a:stretch>
            <a:fillRect/>
          </a:stretch>
        </p:blipFill>
        <p:spPr>
          <a:xfrm>
            <a:off x="7596336" y="4797152"/>
            <a:ext cx="1368152" cy="1848272"/>
          </a:xfrm>
        </p:spPr>
      </p:pic>
      <p:pic>
        <p:nvPicPr>
          <p:cNvPr id="5" name="Picture 2" descr="J:\YANNIG\HOMMES CELEBRES\BONAPARTE\FAMIGLIA BUONAPARTE\th (13).jpg"/>
          <p:cNvPicPr>
            <a:picLocks noChangeAspect="1" noChangeArrowheads="1"/>
          </p:cNvPicPr>
          <p:nvPr/>
        </p:nvPicPr>
        <p:blipFill>
          <a:blip r:embed="rId3" cstate="print"/>
          <a:srcRect/>
          <a:stretch>
            <a:fillRect/>
          </a:stretch>
        </p:blipFill>
        <p:spPr bwMode="auto">
          <a:xfrm>
            <a:off x="5652120" y="4797152"/>
            <a:ext cx="1512168" cy="1800200"/>
          </a:xfrm>
          <a:prstGeom prst="rect">
            <a:avLst/>
          </a:prstGeom>
          <a:noFill/>
        </p:spPr>
      </p:pic>
      <p:pic>
        <p:nvPicPr>
          <p:cNvPr id="6" name="Picture 2" descr="J:\YANNIG\HOMMES CELEBRES\BONAPARTE\FAMIGLIA BUONAPARTE\th (12).jpg"/>
          <p:cNvPicPr>
            <a:picLocks noChangeAspect="1" noChangeArrowheads="1"/>
          </p:cNvPicPr>
          <p:nvPr/>
        </p:nvPicPr>
        <p:blipFill>
          <a:blip r:embed="rId4" cstate="print"/>
          <a:srcRect/>
          <a:stretch>
            <a:fillRect/>
          </a:stretch>
        </p:blipFill>
        <p:spPr bwMode="auto">
          <a:xfrm>
            <a:off x="3851920" y="4797152"/>
            <a:ext cx="1512168" cy="1800200"/>
          </a:xfrm>
          <a:prstGeom prst="rect">
            <a:avLst/>
          </a:prstGeom>
          <a:noFill/>
        </p:spPr>
      </p:pic>
      <p:pic>
        <p:nvPicPr>
          <p:cNvPr id="7" name="Picture 2" descr="J:\YANNIG\HOMMES CELEBRES\BONAPARTE\FAMIGLIA BUONAPARTE\LOUIS BONAPARTE.jpg"/>
          <p:cNvPicPr>
            <a:picLocks noChangeAspect="1" noChangeArrowheads="1"/>
          </p:cNvPicPr>
          <p:nvPr/>
        </p:nvPicPr>
        <p:blipFill>
          <a:blip r:embed="rId5" cstate="print"/>
          <a:srcRect/>
          <a:stretch>
            <a:fillRect/>
          </a:stretch>
        </p:blipFill>
        <p:spPr bwMode="auto">
          <a:xfrm>
            <a:off x="1547664" y="4797152"/>
            <a:ext cx="1728192" cy="1728191"/>
          </a:xfrm>
          <a:prstGeom prst="rect">
            <a:avLst/>
          </a:prstGeom>
          <a:noFill/>
        </p:spPr>
      </p:pic>
      <p:pic>
        <p:nvPicPr>
          <p:cNvPr id="8" name="Espace réservé du contenu 3" descr="elisa_bonaparte.jpg"/>
          <p:cNvPicPr>
            <a:picLocks noChangeAspect="1"/>
          </p:cNvPicPr>
          <p:nvPr/>
        </p:nvPicPr>
        <p:blipFill>
          <a:blip r:embed="rId6" cstate="print"/>
          <a:stretch>
            <a:fillRect/>
          </a:stretch>
        </p:blipFill>
        <p:spPr>
          <a:xfrm>
            <a:off x="7380312" y="2060848"/>
            <a:ext cx="1584176" cy="1944216"/>
          </a:xfrm>
          <a:prstGeom prst="rect">
            <a:avLst/>
          </a:prstGeom>
        </p:spPr>
      </p:pic>
      <p:pic>
        <p:nvPicPr>
          <p:cNvPr id="9" name="Picture 3" descr="J:\YANNIG\HOMMES CELEBRES\BONAPARTE\FAMIGLIA BUONAPARTE\th (11).jpg"/>
          <p:cNvPicPr>
            <a:picLocks noChangeAspect="1" noChangeArrowheads="1"/>
          </p:cNvPicPr>
          <p:nvPr/>
        </p:nvPicPr>
        <p:blipFill>
          <a:blip r:embed="rId7" cstate="print"/>
          <a:srcRect/>
          <a:stretch>
            <a:fillRect/>
          </a:stretch>
        </p:blipFill>
        <p:spPr bwMode="auto">
          <a:xfrm>
            <a:off x="5652120" y="2060848"/>
            <a:ext cx="1584176" cy="1944216"/>
          </a:xfrm>
          <a:prstGeom prst="rect">
            <a:avLst/>
          </a:prstGeom>
          <a:noFill/>
        </p:spPr>
      </p:pic>
      <p:pic>
        <p:nvPicPr>
          <p:cNvPr id="10" name="Picture 2" descr="C:\Users\Yannig\Documents\bonaparte_1798 (1).jpg"/>
          <p:cNvPicPr>
            <a:picLocks noChangeAspect="1" noChangeArrowheads="1"/>
          </p:cNvPicPr>
          <p:nvPr/>
        </p:nvPicPr>
        <p:blipFill>
          <a:blip r:embed="rId8" cstate="print"/>
          <a:srcRect/>
          <a:stretch>
            <a:fillRect/>
          </a:stretch>
        </p:blipFill>
        <p:spPr bwMode="auto">
          <a:xfrm>
            <a:off x="3779912" y="2060848"/>
            <a:ext cx="1615132" cy="2016224"/>
          </a:xfrm>
          <a:prstGeom prst="rect">
            <a:avLst/>
          </a:prstGeom>
          <a:noFill/>
        </p:spPr>
      </p:pic>
      <p:pic>
        <p:nvPicPr>
          <p:cNvPr id="11" name="Espace réservé du contenu 3" descr="th (1).jpg"/>
          <p:cNvPicPr>
            <a:picLocks noChangeAspect="1"/>
          </p:cNvPicPr>
          <p:nvPr/>
        </p:nvPicPr>
        <p:blipFill>
          <a:blip r:embed="rId9" cstate="print"/>
          <a:stretch>
            <a:fillRect/>
          </a:stretch>
        </p:blipFill>
        <p:spPr>
          <a:xfrm>
            <a:off x="1547664" y="2060848"/>
            <a:ext cx="1800199" cy="2016224"/>
          </a:xfrm>
          <a:prstGeom prst="rect">
            <a:avLst/>
          </a:prstGeom>
        </p:spPr>
      </p:pic>
      <p:sp>
        <p:nvSpPr>
          <p:cNvPr id="12" name="ZoneTexte 11"/>
          <p:cNvSpPr txBox="1"/>
          <p:nvPr/>
        </p:nvSpPr>
        <p:spPr>
          <a:xfrm>
            <a:off x="1547664" y="1196752"/>
            <a:ext cx="7416824" cy="369332"/>
          </a:xfrm>
          <a:prstGeom prst="rect">
            <a:avLst/>
          </a:prstGeom>
          <a:noFill/>
        </p:spPr>
        <p:txBody>
          <a:bodyPr wrap="square" rtlCol="0">
            <a:spAutoFit/>
          </a:bodyPr>
          <a:lstStyle/>
          <a:p>
            <a:r>
              <a:rPr lang="fr-FR" dirty="0" err="1"/>
              <a:t>Guisseppe</a:t>
            </a:r>
            <a:r>
              <a:rPr lang="fr-FR" dirty="0"/>
              <a:t>                       </a:t>
            </a:r>
            <a:r>
              <a:rPr lang="fr-FR" dirty="0" err="1"/>
              <a:t>Napoléone</a:t>
            </a:r>
            <a:r>
              <a:rPr lang="fr-FR" dirty="0"/>
              <a:t>             </a:t>
            </a:r>
            <a:r>
              <a:rPr lang="fr-FR" dirty="0" err="1"/>
              <a:t>Lucciano</a:t>
            </a:r>
            <a:r>
              <a:rPr lang="fr-FR" dirty="0"/>
              <a:t>                 Maria Anna </a:t>
            </a:r>
          </a:p>
        </p:txBody>
      </p:sp>
      <p:sp>
        <p:nvSpPr>
          <p:cNvPr id="13" name="ZoneTexte 12"/>
          <p:cNvSpPr txBox="1"/>
          <p:nvPr/>
        </p:nvSpPr>
        <p:spPr>
          <a:xfrm>
            <a:off x="1619672" y="4221088"/>
            <a:ext cx="7272808" cy="369332"/>
          </a:xfrm>
          <a:prstGeom prst="rect">
            <a:avLst/>
          </a:prstGeom>
          <a:noFill/>
        </p:spPr>
        <p:txBody>
          <a:bodyPr wrap="square" rtlCol="0">
            <a:spAutoFit/>
          </a:bodyPr>
          <a:lstStyle/>
          <a:p>
            <a:r>
              <a:rPr lang="fr-FR" dirty="0" err="1"/>
              <a:t>Luiggi</a:t>
            </a:r>
            <a:r>
              <a:rPr lang="fr-FR" dirty="0"/>
              <a:t>                            </a:t>
            </a:r>
            <a:r>
              <a:rPr lang="fr-FR" dirty="0" err="1"/>
              <a:t>Paoeleta</a:t>
            </a:r>
            <a:r>
              <a:rPr lang="fr-FR" dirty="0"/>
              <a:t>              Maria Annonciade     Girolamo</a:t>
            </a:r>
          </a:p>
        </p:txBody>
      </p:sp>
    </p:spTree>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0"/>
            <a:ext cx="7498080" cy="908720"/>
          </a:xfrm>
        </p:spPr>
        <p:txBody>
          <a:bodyPr>
            <a:noAutofit/>
          </a:bodyPr>
          <a:lstStyle/>
          <a:p>
            <a:pPr algn="ctr"/>
            <a:r>
              <a:rPr lang="fr-FR" sz="2000" dirty="0"/>
              <a:t>Carlo BUONAPARTE</a:t>
            </a:r>
            <a:br>
              <a:rPr lang="fr-FR" sz="2000" dirty="0"/>
            </a:br>
            <a:r>
              <a:rPr lang="fr-FR" sz="2000" dirty="0"/>
              <a:t>père officiel de l’Empereur</a:t>
            </a:r>
          </a:p>
        </p:txBody>
      </p:sp>
      <p:sp>
        <p:nvSpPr>
          <p:cNvPr id="3" name="Espace réservé du contenu 2"/>
          <p:cNvSpPr>
            <a:spLocks noGrp="1"/>
          </p:cNvSpPr>
          <p:nvPr>
            <p:ph idx="1"/>
          </p:nvPr>
        </p:nvSpPr>
        <p:spPr>
          <a:xfrm>
            <a:off x="1264256" y="908720"/>
            <a:ext cx="3960440" cy="4464496"/>
          </a:xfrm>
        </p:spPr>
        <p:txBody>
          <a:bodyPr>
            <a:noAutofit/>
          </a:bodyPr>
          <a:lstStyle/>
          <a:p>
            <a:pPr marL="0" lvl="0" indent="0" algn="ctr" hangingPunct="0">
              <a:spcBef>
                <a:spcPts val="0"/>
              </a:spcBef>
              <a:buNone/>
            </a:pPr>
            <a:r>
              <a:rPr lang="fr-FR" sz="1600" b="1" dirty="0">
                <a:solidFill>
                  <a:srgbClr val="000000"/>
                </a:solidFill>
                <a:latin typeface="Albany" pitchFamily="34"/>
                <a:ea typeface="HG Mincho Light J" pitchFamily="2"/>
                <a:cs typeface="Arial Unicode MS" pitchFamily="2"/>
              </a:rPr>
              <a:t>Carlo-Maria BUONAPARTE</a:t>
            </a:r>
            <a:endParaRPr lang="fr-FR" sz="1600" dirty="0">
              <a:solidFill>
                <a:srgbClr val="000000"/>
              </a:solidFill>
              <a:latin typeface="Albany" pitchFamily="34"/>
              <a:ea typeface="HG Mincho Light J" pitchFamily="2"/>
              <a:cs typeface="Arial Unicode MS" pitchFamily="2"/>
            </a:endParaRPr>
          </a:p>
          <a:p>
            <a:pPr marL="0" lvl="0" indent="0" algn="ctr" hangingPunct="0">
              <a:spcBef>
                <a:spcPts val="0"/>
              </a:spcBef>
              <a:buNone/>
            </a:pPr>
            <a:endParaRPr lang="fr-FR" sz="16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1600" b="1" dirty="0">
                <a:solidFill>
                  <a:srgbClr val="000000"/>
                </a:solidFill>
                <a:highlight>
                  <a:srgbClr val="FFFF00"/>
                </a:highlight>
                <a:latin typeface="Albany" pitchFamily="34"/>
                <a:ea typeface="HG Mincho Light J" pitchFamily="2"/>
                <a:cs typeface="Arial Unicode MS" pitchFamily="2"/>
              </a:rPr>
              <a:t>Comme MARBEUF</a:t>
            </a:r>
          </a:p>
          <a:p>
            <a:pPr marL="0" lvl="0" indent="0" algn="ctr" hangingPunct="0">
              <a:spcBef>
                <a:spcPts val="0"/>
              </a:spcBef>
              <a:buNone/>
            </a:pPr>
            <a:r>
              <a:rPr lang="fr-FR" sz="1600" b="1" dirty="0">
                <a:solidFill>
                  <a:srgbClr val="000000"/>
                </a:solidFill>
                <a:highlight>
                  <a:srgbClr val="FFFF00"/>
                </a:highlight>
                <a:latin typeface="Albany" pitchFamily="34"/>
                <a:ea typeface="HG Mincho Light J" pitchFamily="2"/>
                <a:cs typeface="Arial Unicode MS" pitchFamily="2"/>
              </a:rPr>
              <a:t> il est Franc Maçon</a:t>
            </a:r>
          </a:p>
          <a:p>
            <a:pPr marL="0" lvl="0" indent="0" algn="ctr" hangingPunct="0">
              <a:spcBef>
                <a:spcPts val="0"/>
              </a:spcBef>
              <a:buNone/>
            </a:pPr>
            <a:endParaRPr lang="fr-FR" sz="1600" b="1"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qui l’a fait nommé  est assesseur (juge)  </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à la juridiction d'Ajaccio.</a:t>
            </a:r>
          </a:p>
          <a:p>
            <a:pPr marL="0" lvl="0" indent="0" algn="ctr" hangingPunct="0">
              <a:spcBef>
                <a:spcPts val="0"/>
              </a:spcBef>
              <a:buNone/>
            </a:pPr>
            <a:endParaRPr lang="fr-FR" sz="16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Puis</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Député de la CORSE</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  </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Serait le père </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de l'empereur des Français </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Napoléon Ier</a:t>
            </a:r>
          </a:p>
          <a:p>
            <a:pPr marL="0" lvl="0" indent="0" algn="ctr" hangingPunct="0">
              <a:spcBef>
                <a:spcPts val="0"/>
              </a:spcBef>
              <a:buNone/>
            </a:pPr>
            <a:endParaRPr lang="fr-FR" sz="16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Serait grand-père </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de l’Empereur</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 Napoléon III</a:t>
            </a:r>
          </a:p>
          <a:p>
            <a:pPr marL="0" lvl="0" indent="0" algn="ctr" hangingPunct="0">
              <a:spcBef>
                <a:spcPts val="0"/>
              </a:spcBef>
              <a:buNone/>
            </a:pPr>
            <a:endParaRPr lang="fr-FR" sz="16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Plusieurs de ses autres enfants </a:t>
            </a:r>
          </a:p>
          <a:p>
            <a:pPr marL="0" lvl="0" indent="0" algn="ctr" hangingPunct="0">
              <a:spcBef>
                <a:spcPts val="0"/>
              </a:spcBef>
              <a:buNone/>
            </a:pPr>
            <a:r>
              <a:rPr lang="fr-FR" sz="1600" dirty="0">
                <a:solidFill>
                  <a:srgbClr val="000000"/>
                </a:solidFill>
                <a:latin typeface="Albany" pitchFamily="34"/>
                <a:ea typeface="HG Mincho Light J" pitchFamily="2"/>
                <a:cs typeface="Arial Unicode MS" pitchFamily="2"/>
              </a:rPr>
              <a:t>accédèrent au rang de monarq</a:t>
            </a:r>
            <a:r>
              <a:rPr lang="fr-FR" sz="1800" dirty="0">
                <a:solidFill>
                  <a:srgbClr val="000000"/>
                </a:solidFill>
                <a:latin typeface="Albany" pitchFamily="34"/>
                <a:ea typeface="HG Mincho Light J" pitchFamily="2"/>
                <a:cs typeface="Arial Unicode MS" pitchFamily="2"/>
              </a:rPr>
              <a:t>ues </a:t>
            </a:r>
          </a:p>
          <a:p>
            <a:pPr marL="0" lvl="0" indent="0" algn="ctr" hangingPunct="0">
              <a:spcBef>
                <a:spcPts val="0"/>
              </a:spcBef>
              <a:buNone/>
            </a:pPr>
            <a:r>
              <a:rPr lang="fr-FR" sz="1800" dirty="0">
                <a:solidFill>
                  <a:srgbClr val="000000"/>
                </a:solidFill>
                <a:latin typeface="Albany" pitchFamily="34"/>
                <a:ea typeface="HG Mincho Light J" pitchFamily="2"/>
                <a:cs typeface="Arial Unicode MS" pitchFamily="2"/>
              </a:rPr>
              <a:t>Pendant le Premier Empire</a:t>
            </a:r>
            <a:endParaRPr lang="fr-FR" sz="1800" dirty="0"/>
          </a:p>
        </p:txBody>
      </p:sp>
      <p:pic>
        <p:nvPicPr>
          <p:cNvPr id="4" name="Image 3"/>
          <p:cNvPicPr>
            <a:picLocks noChangeAspect="1"/>
          </p:cNvPicPr>
          <p:nvPr/>
        </p:nvPicPr>
        <p:blipFill>
          <a:blip r:embed="rId2" cstate="print">
            <a:alphaModFix/>
            <a:lum/>
          </a:blip>
          <a:srcRect/>
          <a:stretch>
            <a:fillRect/>
          </a:stretch>
        </p:blipFill>
        <p:spPr>
          <a:xfrm>
            <a:off x="5508104" y="980728"/>
            <a:ext cx="3044880" cy="5544616"/>
          </a:xfrm>
          <a:prstGeom prst="rect">
            <a:avLst/>
          </a:prstGeom>
          <a:noFill/>
          <a:ln>
            <a:noFill/>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anim calcmode="lin" valueType="num">
                                      <p:cBhvr additive="base">
                                        <p:cTn id="5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5" end="15"/>
                                            </p:txEl>
                                          </p:spTgt>
                                        </p:tgtEl>
                                        <p:attrNameLst>
                                          <p:attrName>style.visibility</p:attrName>
                                        </p:attrNameLst>
                                      </p:cBhvr>
                                      <p:to>
                                        <p:strVal val="visible"/>
                                      </p:to>
                                    </p:set>
                                    <p:anim calcmode="lin" valueType="num">
                                      <p:cBhvr additive="base">
                                        <p:cTn id="5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6" end="16"/>
                                            </p:txEl>
                                          </p:spTgt>
                                        </p:tgtEl>
                                        <p:attrNameLst>
                                          <p:attrName>style.visibility</p:attrName>
                                        </p:attrNameLst>
                                      </p:cBhvr>
                                      <p:to>
                                        <p:strVal val="visible"/>
                                      </p:to>
                                    </p:set>
                                    <p:anim calcmode="lin" valueType="num">
                                      <p:cBhvr additive="base">
                                        <p:cTn id="61"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7" end="17"/>
                                            </p:txEl>
                                          </p:spTgt>
                                        </p:tgtEl>
                                        <p:attrNameLst>
                                          <p:attrName>style.visibility</p:attrName>
                                        </p:attrNameLst>
                                      </p:cBhvr>
                                      <p:to>
                                        <p:strVal val="visible"/>
                                      </p:to>
                                    </p:set>
                                    <p:anim calcmode="lin" valueType="num">
                                      <p:cBhvr additive="base">
                                        <p:cTn id="65"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19" end="19"/>
                                            </p:txEl>
                                          </p:spTgt>
                                        </p:tgtEl>
                                        <p:attrNameLst>
                                          <p:attrName>style.visibility</p:attrName>
                                        </p:attrNameLst>
                                      </p:cBhvr>
                                      <p:to>
                                        <p:strVal val="visible"/>
                                      </p:to>
                                    </p:set>
                                    <p:anim calcmode="lin" valueType="num">
                                      <p:cBhvr additive="base">
                                        <p:cTn id="71"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
                                            <p:txEl>
                                              <p:pRg st="20" end="20"/>
                                            </p:txEl>
                                          </p:spTgt>
                                        </p:tgtEl>
                                        <p:attrNameLst>
                                          <p:attrName>style.visibility</p:attrName>
                                        </p:attrNameLst>
                                      </p:cBhvr>
                                      <p:to>
                                        <p:strVal val="visible"/>
                                      </p:to>
                                    </p:set>
                                    <p:anim calcmode="lin" valueType="num">
                                      <p:cBhvr additive="base">
                                        <p:cTn id="75"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
                                            <p:txEl>
                                              <p:pRg st="21" end="21"/>
                                            </p:txEl>
                                          </p:spTgt>
                                        </p:tgtEl>
                                        <p:attrNameLst>
                                          <p:attrName>style.visibility</p:attrName>
                                        </p:attrNameLst>
                                      </p:cBhvr>
                                      <p:to>
                                        <p:strVal val="visible"/>
                                      </p:to>
                                    </p:set>
                                    <p:anim calcmode="lin" valueType="num">
                                      <p:cBhvr additive="base">
                                        <p:cTn id="79"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400" dirty="0"/>
              <a:t>Le Comte MARBEUF...intime protecteur de Letizia</a:t>
            </a:r>
            <a:endParaRPr lang="fr-FR" dirty="0"/>
          </a:p>
        </p:txBody>
      </p:sp>
      <p:sp>
        <p:nvSpPr>
          <p:cNvPr id="3" name="Espace réservé du contenu 2"/>
          <p:cNvSpPr>
            <a:spLocks noGrp="1"/>
          </p:cNvSpPr>
          <p:nvPr>
            <p:ph idx="1"/>
          </p:nvPr>
        </p:nvSpPr>
        <p:spPr>
          <a:xfrm>
            <a:off x="1435430" y="1628800"/>
            <a:ext cx="7498080" cy="5293568"/>
          </a:xfrm>
        </p:spPr>
        <p:txBody>
          <a:bodyPr>
            <a:normAutofit fontScale="47500" lnSpcReduction="20000"/>
          </a:bodyPr>
          <a:lstStyle/>
          <a:p>
            <a:pPr lvl="0" algn="ctr">
              <a:buNone/>
            </a:pPr>
            <a:r>
              <a:rPr lang="fr-FR" b="1" u="sng" dirty="0"/>
              <a:t>Il va d'abord s'occuper de son éducation</a:t>
            </a:r>
          </a:p>
          <a:p>
            <a:pPr lvl="0" algn="ctr">
              <a:buNone/>
            </a:pPr>
            <a:endParaRPr lang="fr-FR" b="1" u="sng" dirty="0"/>
          </a:p>
          <a:p>
            <a:pPr marL="82296" lvl="0" indent="0" algn="ctr">
              <a:buNone/>
            </a:pPr>
            <a:r>
              <a:rPr lang="fr-FR" sz="3400" dirty="0"/>
              <a:t>Lui apprendre, le français, la danse, les belles manières, enfin tout</a:t>
            </a:r>
          </a:p>
          <a:p>
            <a:pPr marL="82296" lvl="0" indent="0" algn="ctr">
              <a:buNone/>
            </a:pPr>
            <a:endParaRPr lang="fr-FR" sz="3400" dirty="0"/>
          </a:p>
          <a:p>
            <a:pPr marL="82296" lvl="0" indent="0" algn="ctr">
              <a:buNone/>
            </a:pPr>
            <a:r>
              <a:rPr lang="fr-FR" sz="3400" dirty="0"/>
              <a:t>Elle de son coté  elle lui apprendra le corse</a:t>
            </a:r>
          </a:p>
          <a:p>
            <a:pPr marL="82296" lvl="0" indent="0" algn="ctr">
              <a:buNone/>
            </a:pPr>
            <a:endParaRPr lang="fr-FR" sz="3400" dirty="0"/>
          </a:p>
          <a:p>
            <a:pPr marL="82296" lvl="0" indent="0" algn="ctr">
              <a:buNone/>
            </a:pPr>
            <a:r>
              <a:rPr lang="fr-FR" sz="3400" dirty="0"/>
              <a:t>On peut dire que c'est fin 1764 que MARBEUF tombe amoureux de Letizia .</a:t>
            </a:r>
          </a:p>
          <a:p>
            <a:pPr marL="82296" lvl="0" indent="0" algn="ctr">
              <a:buNone/>
            </a:pPr>
            <a:endParaRPr lang="fr-FR" sz="3400" dirty="0"/>
          </a:p>
          <a:p>
            <a:pPr marL="82296" lvl="0" indent="0" algn="ctr">
              <a:buNone/>
            </a:pPr>
            <a:r>
              <a:rPr lang="fr-FR" sz="3400" dirty="0"/>
              <a:t>Nous connaissons beaucoup de choses su la vie de MARBEUF en  CORSE</a:t>
            </a:r>
          </a:p>
          <a:p>
            <a:pPr marL="82296" lvl="0" indent="0" algn="ctr">
              <a:buNone/>
            </a:pPr>
            <a:r>
              <a:rPr lang="fr-FR" sz="3400" dirty="0"/>
              <a:t> </a:t>
            </a:r>
            <a:r>
              <a:rPr lang="fr-FR" sz="3400" b="1" dirty="0"/>
              <a:t>grâce aux écrits de son aide de camp le Colonel ROUX de </a:t>
            </a:r>
            <a:r>
              <a:rPr lang="fr-FR" sz="3400" b="1" dirty="0" err="1"/>
              <a:t>Laric</a:t>
            </a:r>
            <a:r>
              <a:rPr lang="fr-FR" sz="3400" dirty="0"/>
              <a:t>.. </a:t>
            </a:r>
          </a:p>
          <a:p>
            <a:pPr marL="82296" lvl="0" indent="0" algn="ctr">
              <a:buNone/>
            </a:pPr>
            <a:r>
              <a:rPr lang="fr-FR" sz="3400" dirty="0"/>
              <a:t>Qui fut témoin de la liaison de Letizia et MARBEUF de leur intimité, </a:t>
            </a:r>
          </a:p>
          <a:p>
            <a:pPr marL="82296" lvl="0" indent="0" algn="ctr">
              <a:buNone/>
            </a:pPr>
            <a:endParaRPr lang="fr-FR" sz="3400" dirty="0"/>
          </a:p>
          <a:p>
            <a:pPr marL="82296" lvl="0" indent="0" algn="ctr">
              <a:buNone/>
            </a:pPr>
            <a:r>
              <a:rPr lang="fr-FR" sz="3400" dirty="0"/>
              <a:t>Plus tard d’une fausse couche lors d’une promenade à cheval de Letizia, avec le Gouverneur, dans la campagne autour du Château de MARBEUF à CARGEZE</a:t>
            </a:r>
          </a:p>
          <a:p>
            <a:pPr marL="82296" lvl="0" indent="0" algn="ctr">
              <a:buNone/>
            </a:pPr>
            <a:endParaRPr lang="fr-FR" sz="3400" dirty="0"/>
          </a:p>
          <a:p>
            <a:pPr marL="82296" lvl="0" indent="0" algn="ctr">
              <a:buNone/>
            </a:pPr>
            <a:r>
              <a:rPr lang="fr-FR" sz="3400" dirty="0"/>
              <a:t>Charles ne reviendra que en Novembre 1765 de ROME</a:t>
            </a:r>
          </a:p>
          <a:p>
            <a:pPr marL="82296" lvl="0" indent="0" algn="ctr">
              <a:buNone/>
            </a:pPr>
            <a:endParaRPr lang="fr-FR" sz="3400" dirty="0"/>
          </a:p>
          <a:p>
            <a:pPr marL="82296" lvl="0" indent="0" algn="ctr">
              <a:buNone/>
            </a:pPr>
            <a:r>
              <a:rPr lang="fr-FR" sz="3400" dirty="0"/>
              <a:t>En1766 Letizia mène grand train de vie à Ajaccio  et ce ne sont pas les revenus de Charles qui le permettent... les toilettes viennent de BASTIA ou réside MARBEUF</a:t>
            </a:r>
          </a:p>
          <a:p>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 calcmode="lin" valueType="num">
                                      <p:cBhvr additive="base">
                                        <p:cTn id="4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 calcmode="lin" valueType="num">
                                      <p:cBhvr>
                                        <p:cTn id="51"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53" dur="500"/>
                                        <p:tgtEl>
                                          <p:spTgt spid="3">
                                            <p:txEl>
                                              <p:pRg st="14" end="1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16" end="16"/>
                                            </p:txEl>
                                          </p:spTgt>
                                        </p:tgtEl>
                                        <p:attrNameLst>
                                          <p:attrName>style.visibility</p:attrName>
                                        </p:attrNameLst>
                                      </p:cBhvr>
                                      <p:to>
                                        <p:strVal val="visible"/>
                                      </p:to>
                                    </p:set>
                                    <p:anim calcmode="lin" valueType="num">
                                      <p:cBhvr additive="base">
                                        <p:cTn id="58"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400" dirty="0"/>
              <a:t>Carlo BUONAPARTE </a:t>
            </a:r>
            <a:br>
              <a:rPr lang="fr-FR" sz="4400" dirty="0"/>
            </a:br>
            <a:r>
              <a:rPr lang="fr-FR" sz="4400" dirty="0"/>
              <a:t>« le flambeur volage »</a:t>
            </a:r>
            <a:endParaRPr lang="fr-FR" dirty="0"/>
          </a:p>
        </p:txBody>
      </p:sp>
      <p:sp>
        <p:nvSpPr>
          <p:cNvPr id="3" name="Espace réservé du contenu 2"/>
          <p:cNvSpPr>
            <a:spLocks noGrp="1"/>
          </p:cNvSpPr>
          <p:nvPr>
            <p:ph idx="1"/>
          </p:nvPr>
        </p:nvSpPr>
        <p:spPr>
          <a:xfrm>
            <a:off x="1435608" y="1700808"/>
            <a:ext cx="7498080" cy="4547592"/>
          </a:xfrm>
        </p:spPr>
        <p:txBody>
          <a:bodyPr>
            <a:normAutofit fontScale="85000" lnSpcReduction="10000"/>
          </a:bodyPr>
          <a:lstStyle/>
          <a:p>
            <a:pPr marL="0" lvl="0" indent="0"/>
            <a:r>
              <a:rPr lang="fr-FR" dirty="0"/>
              <a:t>Hélas pour  la jeune, Letizia, les pérégrinations de son époux ne font que commencées</a:t>
            </a:r>
          </a:p>
          <a:p>
            <a:pPr marL="0" lvl="0" indent="0"/>
            <a:r>
              <a:rPr lang="fr-FR" dirty="0"/>
              <a:t>Charles ne sera pas souvent au domicile conjugal</a:t>
            </a:r>
          </a:p>
          <a:p>
            <a:pPr marL="0" lvl="0" indent="0"/>
            <a:r>
              <a:rPr lang="fr-FR" dirty="0"/>
              <a:t>Durant son séjour  à ROME que dire de ses  nombreuses et rocambolesques aventures extra conjugales</a:t>
            </a:r>
          </a:p>
          <a:p>
            <a:pPr marL="0" lvl="0" indent="0"/>
            <a:r>
              <a:rPr lang="fr-FR" dirty="0"/>
              <a:t>Il dilapidera également le fameux héritage</a:t>
            </a:r>
          </a:p>
          <a:p>
            <a:pPr marL="0" lvl="0" indent="0"/>
            <a:r>
              <a:rPr lang="fr-FR" dirty="0"/>
              <a:t>Letizia se sentira avec le temps de plus en plus abandonnée</a:t>
            </a:r>
          </a:p>
          <a:p>
            <a:pPr marL="0" lvl="0" indent="0"/>
            <a:r>
              <a:rPr lang="fr-FR" dirty="0"/>
              <a:t>Ce n'est pas malheureusement lui qui pourra lui apporté sécurité fortune et protection</a:t>
            </a:r>
          </a:p>
          <a:p>
            <a:endParaRPr lang="fr-FR" dirty="0"/>
          </a:p>
        </p:txBody>
      </p:sp>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BDB261F-6EB2-6595-1404-DE7973623112}"/>
              </a:ext>
            </a:extLst>
          </p:cNvPr>
          <p:cNvSpPr txBox="1"/>
          <p:nvPr/>
        </p:nvSpPr>
        <p:spPr>
          <a:xfrm>
            <a:off x="755576" y="742155"/>
            <a:ext cx="8496944" cy="6155531"/>
          </a:xfrm>
          <a:prstGeom prst="rect">
            <a:avLst/>
          </a:prstGeom>
          <a:noFill/>
        </p:spPr>
        <p:txBody>
          <a:bodyPr wrap="square">
            <a:spAutoFit/>
          </a:bodyPr>
          <a:lstStyle/>
          <a:p>
            <a:pPr algn="ctr"/>
            <a:r>
              <a:rPr lang="fr-FR" dirty="0"/>
              <a:t>«</a:t>
            </a:r>
            <a:r>
              <a:rPr lang="fr-FR" sz="1600" b="1" dirty="0"/>
              <a:t> </a:t>
            </a:r>
            <a:r>
              <a:rPr lang="fr-FR" sz="1600" b="1" i="1" dirty="0">
                <a:solidFill>
                  <a:srgbClr val="0070C0"/>
                </a:solidFill>
              </a:rPr>
              <a:t>Si Louis  MARBEUF était épris il ne veut aucunement brusquer les choses </a:t>
            </a:r>
          </a:p>
          <a:p>
            <a:pPr algn="ctr"/>
            <a:r>
              <a:rPr lang="fr-FR" sz="1600" b="1" i="1" dirty="0">
                <a:solidFill>
                  <a:srgbClr val="0070C0"/>
                </a:solidFill>
              </a:rPr>
              <a:t>le temps se chargera de les rapprocher de Laetitia </a:t>
            </a:r>
          </a:p>
          <a:p>
            <a:pPr algn="ctr"/>
            <a:r>
              <a:rPr lang="fr-FR" sz="1600" b="1" i="1" dirty="0">
                <a:solidFill>
                  <a:srgbClr val="0070C0"/>
                </a:solidFill>
              </a:rPr>
              <a:t> N'oublions pas qu’elle est enceinte </a:t>
            </a:r>
          </a:p>
          <a:p>
            <a:pPr algn="ctr"/>
            <a:endParaRPr lang="fr-FR" sz="1600" b="1" i="1" dirty="0">
              <a:solidFill>
                <a:srgbClr val="0070C0"/>
              </a:solidFill>
            </a:endParaRPr>
          </a:p>
          <a:p>
            <a:pPr algn="ctr"/>
            <a:r>
              <a:rPr lang="fr-FR" sz="1600" b="1" i="1" dirty="0">
                <a:solidFill>
                  <a:srgbClr val="0070C0"/>
                </a:solidFill>
              </a:rPr>
              <a:t>Pour la première fois de sa vie Marbeuf sent qu'il est amoureux  </a:t>
            </a:r>
          </a:p>
          <a:p>
            <a:pPr algn="ctr"/>
            <a:r>
              <a:rPr lang="fr-FR" sz="1600" b="1" i="1" dirty="0">
                <a:solidFill>
                  <a:srgbClr val="0070C0"/>
                </a:solidFill>
              </a:rPr>
              <a:t>peut-être même pour de bon </a:t>
            </a:r>
          </a:p>
          <a:p>
            <a:pPr algn="ctr"/>
            <a:r>
              <a:rPr lang="fr-FR" sz="1600" b="1" i="1" dirty="0">
                <a:solidFill>
                  <a:srgbClr val="0070C0"/>
                </a:solidFill>
              </a:rPr>
              <a:t>Il ne souhaite rien d'autre que d'avoir la jeune femme près de lui </a:t>
            </a:r>
          </a:p>
          <a:p>
            <a:pPr algn="ctr"/>
            <a:r>
              <a:rPr lang="fr-FR" sz="1600" b="1" i="1" dirty="0">
                <a:solidFill>
                  <a:srgbClr val="0070C0"/>
                </a:solidFill>
              </a:rPr>
              <a:t>car il est parfaitement heureux quand elle est là </a:t>
            </a:r>
          </a:p>
          <a:p>
            <a:pPr algn="ctr"/>
            <a:r>
              <a:rPr lang="fr-FR" sz="1600" b="1" i="1" dirty="0"/>
              <a:t>( Il était temps il a déjà 52 ans) </a:t>
            </a:r>
            <a:r>
              <a:rPr lang="fr-FR" sz="1600" b="1" i="1" dirty="0">
                <a:solidFill>
                  <a:srgbClr val="0070C0"/>
                </a:solidFill>
              </a:rPr>
              <a:t>.</a:t>
            </a:r>
          </a:p>
          <a:p>
            <a:pPr algn="ctr"/>
            <a:r>
              <a:rPr lang="fr-FR" sz="1600" b="1" i="1" dirty="0">
                <a:solidFill>
                  <a:srgbClr val="0070C0"/>
                </a:solidFill>
              </a:rPr>
              <a:t>Elle a tout à apprendre lire, écrire ,apprendre la musique ,</a:t>
            </a:r>
          </a:p>
          <a:p>
            <a:pPr algn="ctr"/>
            <a:r>
              <a:rPr lang="fr-FR" sz="1600" b="1" i="1" dirty="0">
                <a:solidFill>
                  <a:srgbClr val="0070C0"/>
                </a:solidFill>
              </a:rPr>
              <a:t>Le français la danse, les belles manières, </a:t>
            </a:r>
          </a:p>
          <a:p>
            <a:pPr algn="ctr"/>
            <a:r>
              <a:rPr lang="fr-FR" sz="1600" b="1" i="1" dirty="0">
                <a:solidFill>
                  <a:srgbClr val="0070C0"/>
                </a:solidFill>
              </a:rPr>
              <a:t>Enfin tout ce qui lui fait une joie de commencer son éducation </a:t>
            </a:r>
          </a:p>
          <a:p>
            <a:pPr algn="ctr"/>
            <a:endParaRPr lang="fr-FR" sz="1600" b="1" i="1" dirty="0">
              <a:solidFill>
                <a:srgbClr val="0070C0"/>
              </a:solidFill>
            </a:endParaRPr>
          </a:p>
          <a:p>
            <a:pPr algn="ctr"/>
            <a:r>
              <a:rPr lang="fr-FR" sz="1600" b="1" i="1" dirty="0">
                <a:solidFill>
                  <a:srgbClr val="0070C0"/>
                </a:solidFill>
              </a:rPr>
              <a:t>Lui de son côté veut apprendre le Corse ,elle sera donc son professeur, </a:t>
            </a:r>
          </a:p>
          <a:p>
            <a:pPr algn="ctr"/>
            <a:r>
              <a:rPr lang="fr-FR" sz="1600" b="1" i="1" dirty="0">
                <a:solidFill>
                  <a:srgbClr val="0070C0"/>
                </a:solidFill>
              </a:rPr>
              <a:t>son cœur de lion en tout ,remuée d'abord, un peu surprise de cette attention ,</a:t>
            </a:r>
          </a:p>
          <a:p>
            <a:pPr algn="ctr"/>
            <a:r>
              <a:rPr lang="fr-FR" sz="1600" b="1" i="1" dirty="0">
                <a:solidFill>
                  <a:srgbClr val="0070C0"/>
                </a:solidFill>
              </a:rPr>
              <a:t>dont elle est l'objet de la part d’un personnage </a:t>
            </a:r>
          </a:p>
          <a:p>
            <a:pPr algn="ctr"/>
            <a:r>
              <a:rPr lang="fr-FR" sz="1600" b="1" i="1" dirty="0">
                <a:solidFill>
                  <a:srgbClr val="0070C0"/>
                </a:solidFill>
              </a:rPr>
              <a:t>aussi important et distingué  que MARBEUF</a:t>
            </a:r>
            <a:r>
              <a:rPr lang="fr-FR" sz="1600" b="1" dirty="0"/>
              <a:t>. »</a:t>
            </a:r>
          </a:p>
          <a:p>
            <a:pPr algn="ctr"/>
            <a:endParaRPr lang="fr-FR" sz="1600" b="1" dirty="0"/>
          </a:p>
          <a:p>
            <a:pPr algn="ctr"/>
            <a:r>
              <a:rPr lang="fr-FR" sz="1600" b="1" dirty="0"/>
              <a:t>Ne l'oublions  pas  véritable Vice-Roi </a:t>
            </a:r>
          </a:p>
          <a:p>
            <a:pPr algn="ctr"/>
            <a:r>
              <a:rPr lang="fr-FR" sz="1600" b="1" dirty="0"/>
              <a:t> Il est le  représentant  en CORSE de</a:t>
            </a:r>
          </a:p>
          <a:p>
            <a:pPr algn="ctr"/>
            <a:r>
              <a:rPr lang="fr-FR" sz="1600" b="1" dirty="0"/>
              <a:t> louis XV, Roi de FRANCE</a:t>
            </a:r>
          </a:p>
          <a:p>
            <a:pPr algn="ctr"/>
            <a:endParaRPr lang="fr-FR" sz="1600" b="1" dirty="0"/>
          </a:p>
          <a:p>
            <a:pPr algn="ctr"/>
            <a:r>
              <a:rPr lang="fr-FR" sz="1600" b="1" dirty="0"/>
              <a:t> « </a:t>
            </a:r>
            <a:r>
              <a:rPr lang="fr-FR" sz="1600" b="1" i="1" dirty="0">
                <a:solidFill>
                  <a:srgbClr val="0070C0"/>
                </a:solidFill>
              </a:rPr>
              <a:t>Bientôt elle l’appelle « Monsieur Louis »</a:t>
            </a:r>
          </a:p>
          <a:p>
            <a:pPr algn="ctr"/>
            <a:r>
              <a:rPr lang="fr-FR" sz="1600" b="1" i="1" dirty="0">
                <a:solidFill>
                  <a:srgbClr val="0070C0"/>
                </a:solidFill>
              </a:rPr>
              <a:t>Puis tout simplement </a:t>
            </a:r>
            <a:r>
              <a:rPr lang="fr-FR" sz="2400" b="1" i="1" dirty="0">
                <a:solidFill>
                  <a:srgbClr val="0070C0"/>
                </a:solidFill>
              </a:rPr>
              <a:t>Louis. »</a:t>
            </a:r>
            <a:r>
              <a:rPr lang="fr-FR" sz="1600" b="1" i="1" dirty="0">
                <a:solidFill>
                  <a:srgbClr val="0070C0"/>
                </a:solidFill>
              </a:rPr>
              <a:t>  </a:t>
            </a:r>
            <a:r>
              <a:rPr lang="fr-FR" sz="1600" b="1" i="1" dirty="0"/>
              <a:t>(Elle n’a pas encore 15 ans )</a:t>
            </a:r>
          </a:p>
        </p:txBody>
      </p:sp>
      <p:sp>
        <p:nvSpPr>
          <p:cNvPr id="5" name="ZoneTexte 4">
            <a:extLst>
              <a:ext uri="{FF2B5EF4-FFF2-40B4-BE49-F238E27FC236}">
                <a16:creationId xmlns:a16="http://schemas.microsoft.com/office/drawing/2014/main" id="{63088AB0-9F13-CA2E-0797-E3792E8952AB}"/>
              </a:ext>
            </a:extLst>
          </p:cNvPr>
          <p:cNvSpPr txBox="1"/>
          <p:nvPr/>
        </p:nvSpPr>
        <p:spPr>
          <a:xfrm>
            <a:off x="1403648" y="26197"/>
            <a:ext cx="7992888" cy="646331"/>
          </a:xfrm>
          <a:prstGeom prst="rect">
            <a:avLst/>
          </a:prstGeom>
          <a:noFill/>
        </p:spPr>
        <p:txBody>
          <a:bodyPr wrap="square">
            <a:spAutoFit/>
          </a:bodyPr>
          <a:lstStyle/>
          <a:p>
            <a:pPr algn="ctr"/>
            <a:r>
              <a:rPr lang="fr-FR" b="1" dirty="0"/>
              <a:t>Selon le témoignage du Colonel ROUX de </a:t>
            </a:r>
            <a:r>
              <a:rPr lang="fr-FR" b="1" dirty="0" err="1"/>
              <a:t>Laric</a:t>
            </a:r>
            <a:r>
              <a:rPr lang="fr-FR" b="1" dirty="0"/>
              <a:t> </a:t>
            </a:r>
          </a:p>
          <a:p>
            <a:pPr algn="ctr"/>
            <a:r>
              <a:rPr lang="fr-FR" b="1" dirty="0"/>
              <a:t>qui dans ses mémoires écriera:  </a:t>
            </a:r>
          </a:p>
        </p:txBody>
      </p:sp>
    </p:spTree>
    <p:extLst>
      <p:ext uri="{BB962C8B-B14F-4D97-AF65-F5344CB8AC3E}">
        <p14:creationId xmlns:p14="http://schemas.microsoft.com/office/powerpoint/2010/main" val="29865907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4" end="14"/>
                                            </p:txEl>
                                          </p:spTgt>
                                        </p:tgtEl>
                                        <p:attrNameLst>
                                          <p:attrName>style.visibility</p:attrName>
                                        </p:attrNameLst>
                                      </p:cBhvr>
                                      <p:to>
                                        <p:strVal val="visible"/>
                                      </p:to>
                                    </p:set>
                                    <p:anim calcmode="lin" valueType="num">
                                      <p:cBhvr additive="base">
                                        <p:cTn id="6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5" end="15"/>
                                            </p:txEl>
                                          </p:spTgt>
                                        </p:tgtEl>
                                        <p:attrNameLst>
                                          <p:attrName>style.visibility</p:attrName>
                                        </p:attrNameLst>
                                      </p:cBhvr>
                                      <p:to>
                                        <p:strVal val="visible"/>
                                      </p:to>
                                    </p:set>
                                    <p:anim calcmode="lin" valueType="num">
                                      <p:cBhvr additive="base">
                                        <p:cTn id="6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6" end="16"/>
                                            </p:txEl>
                                          </p:spTgt>
                                        </p:tgtEl>
                                        <p:attrNameLst>
                                          <p:attrName>style.visibility</p:attrName>
                                        </p:attrNameLst>
                                      </p:cBhvr>
                                      <p:to>
                                        <p:strVal val="visible"/>
                                      </p:to>
                                    </p:set>
                                    <p:anim calcmode="lin" valueType="num">
                                      <p:cBhvr additive="base">
                                        <p:cTn id="6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3">
                                            <p:txEl>
                                              <p:pRg st="18" end="18"/>
                                            </p:txEl>
                                          </p:spTgt>
                                        </p:tgtEl>
                                        <p:attrNameLst>
                                          <p:attrName>style.visibility</p:attrName>
                                        </p:attrNameLst>
                                      </p:cBhvr>
                                      <p:to>
                                        <p:strVal val="visible"/>
                                      </p:to>
                                    </p:set>
                                    <p:anim calcmode="lin" valueType="num">
                                      <p:cBhvr additive="base">
                                        <p:cTn id="7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
                                            <p:txEl>
                                              <p:pRg st="19" end="19"/>
                                            </p:txEl>
                                          </p:spTgt>
                                        </p:tgtEl>
                                        <p:attrNameLst>
                                          <p:attrName>style.visibility</p:attrName>
                                        </p:attrNameLst>
                                      </p:cBhvr>
                                      <p:to>
                                        <p:strVal val="visible"/>
                                      </p:to>
                                    </p:set>
                                    <p:anim calcmode="lin" valueType="num">
                                      <p:cBhvr additive="base">
                                        <p:cTn id="7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
                                            <p:txEl>
                                              <p:pRg st="20" end="20"/>
                                            </p:txEl>
                                          </p:spTgt>
                                        </p:tgtEl>
                                        <p:attrNameLst>
                                          <p:attrName>style.visibility</p:attrName>
                                        </p:attrNameLst>
                                      </p:cBhvr>
                                      <p:to>
                                        <p:strVal val="visible"/>
                                      </p:to>
                                    </p:set>
                                    <p:anim calcmode="lin" valueType="num">
                                      <p:cBhvr additive="base">
                                        <p:cTn id="83"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3">
                                            <p:txEl>
                                              <p:pRg st="22" end="22"/>
                                            </p:txEl>
                                          </p:spTgt>
                                        </p:tgtEl>
                                        <p:attrNameLst>
                                          <p:attrName>style.visibility</p:attrName>
                                        </p:attrNameLst>
                                      </p:cBhvr>
                                      <p:to>
                                        <p:strVal val="visible"/>
                                      </p:to>
                                    </p:set>
                                    <p:anim calcmode="lin" valueType="num">
                                      <p:cBhvr additive="base">
                                        <p:cTn id="89"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3">
                                            <p:txEl>
                                              <p:pRg st="23" end="23"/>
                                            </p:txEl>
                                          </p:spTgt>
                                        </p:tgtEl>
                                        <p:attrNameLst>
                                          <p:attrName>style.visibility</p:attrName>
                                        </p:attrNameLst>
                                      </p:cBhvr>
                                      <p:to>
                                        <p:strVal val="visible"/>
                                      </p:to>
                                    </p:set>
                                    <p:anim calcmode="lin" valueType="num">
                                      <p:cBhvr additive="base">
                                        <p:cTn id="95"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3">
                                            <p:txEl>
                                              <p:pRg st="23"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03648" y="-99392"/>
            <a:ext cx="7498080" cy="576064"/>
          </a:xfrm>
        </p:spPr>
        <p:txBody>
          <a:bodyPr>
            <a:normAutofit/>
          </a:bodyPr>
          <a:lstStyle/>
          <a:p>
            <a:pPr algn="ctr"/>
            <a:r>
              <a:rPr lang="fr-FR" sz="2000" b="1" dirty="0"/>
              <a:t>MARBEUF « </a:t>
            </a:r>
            <a:r>
              <a:rPr lang="fr-FR" sz="2000" b="1" i="1" dirty="0">
                <a:highlight>
                  <a:srgbClr val="FFFF00"/>
                </a:highlight>
              </a:rPr>
              <a:t>Bienfaiteur de  la famille BUONAPART</a:t>
            </a:r>
            <a:r>
              <a:rPr lang="fr-FR" sz="2000" b="1" dirty="0"/>
              <a:t>E. »</a:t>
            </a:r>
          </a:p>
        </p:txBody>
      </p:sp>
      <p:sp>
        <p:nvSpPr>
          <p:cNvPr id="3" name="Espace réservé du contenu 2"/>
          <p:cNvSpPr>
            <a:spLocks noGrp="1"/>
          </p:cNvSpPr>
          <p:nvPr>
            <p:ph idx="1"/>
          </p:nvPr>
        </p:nvSpPr>
        <p:spPr>
          <a:xfrm>
            <a:off x="827584" y="576064"/>
            <a:ext cx="8316416" cy="6172622"/>
          </a:xfrm>
        </p:spPr>
        <p:txBody>
          <a:bodyPr>
            <a:normAutofit fontScale="70000" lnSpcReduction="20000"/>
          </a:bodyPr>
          <a:lstStyle/>
          <a:p>
            <a:pPr marL="82296" lvl="0" indent="0" algn="ctr">
              <a:buNone/>
            </a:pPr>
            <a:r>
              <a:rPr lang="fr-FR" sz="2000" b="1" dirty="0"/>
              <a:t>Carlo BUONAPARTE avait soutenu PAOLI l’indépendantiste Corse</a:t>
            </a:r>
          </a:p>
          <a:p>
            <a:pPr marL="82296" lvl="0" indent="0" algn="ctr">
              <a:buNone/>
            </a:pPr>
            <a:r>
              <a:rPr lang="fr-FR" sz="2000" b="1" dirty="0"/>
              <a:t>Il ralliera très rapidement les français au départ de PAOLI</a:t>
            </a:r>
          </a:p>
          <a:p>
            <a:pPr marL="82296" lvl="0" indent="0" algn="ctr">
              <a:buNone/>
            </a:pPr>
            <a:endParaRPr lang="fr-FR" sz="2000" b="1" dirty="0"/>
          </a:p>
          <a:p>
            <a:pPr marL="82296" lvl="0" indent="0" algn="ctr">
              <a:buNone/>
            </a:pPr>
            <a:r>
              <a:rPr lang="fr-FR" sz="2000" b="1" dirty="0"/>
              <a:t>MARBEUF pas rancunier ou fin stratège lui fera donner bois de construction des meubles des soierie Des robes et tenues de soirées à Letizia</a:t>
            </a:r>
          </a:p>
          <a:p>
            <a:pPr marL="82296" lvl="0" indent="0" algn="ctr">
              <a:buNone/>
            </a:pPr>
            <a:r>
              <a:rPr lang="fr-FR" sz="2000" b="1" dirty="0"/>
              <a:t>MARBEUF financera bien des dépenses de la famille BONAPARTE </a:t>
            </a:r>
          </a:p>
          <a:p>
            <a:pPr marL="82296" lvl="0" indent="0" algn="ctr">
              <a:buNone/>
            </a:pPr>
            <a:r>
              <a:rPr lang="fr-FR" sz="2000" b="1" dirty="0"/>
              <a:t>et comblera de rentes Charles  jusqu’à sa mort…</a:t>
            </a:r>
          </a:p>
          <a:p>
            <a:pPr marL="82296" lvl="0" indent="0" algn="ctr">
              <a:buNone/>
            </a:pPr>
            <a:endParaRPr lang="fr-FR" sz="2000" b="1" dirty="0"/>
          </a:p>
          <a:p>
            <a:pPr marL="82296" indent="0" algn="ctr">
              <a:buNone/>
            </a:pPr>
            <a:r>
              <a:rPr lang="fr-FR" sz="2000" b="1" dirty="0"/>
              <a:t>Il fera anoblir Carlo BUONAPARTE le 13 Sept 1771</a:t>
            </a:r>
          </a:p>
          <a:p>
            <a:pPr marL="82296" indent="0" algn="ctr">
              <a:buNone/>
            </a:pPr>
            <a:endParaRPr lang="fr-FR" sz="2000" b="1" dirty="0"/>
          </a:p>
          <a:p>
            <a:pPr marL="82296" indent="0" algn="ctr">
              <a:buNone/>
            </a:pPr>
            <a:r>
              <a:rPr lang="fr-FR" sz="2000" b="1" dirty="0"/>
              <a:t>Il  le nomme au poste d'Assesseur ,juge, à Ajaccio  avec 900 Livres par mois, plus</a:t>
            </a:r>
          </a:p>
          <a:p>
            <a:pPr marL="82296" indent="0" algn="ctr">
              <a:buNone/>
            </a:pPr>
            <a:r>
              <a:rPr lang="fr-FR" sz="2000" b="1" dirty="0"/>
              <a:t> d’innombrables avantages, le 4 aout 17712 semaines après le Baptême de Napoléon</a:t>
            </a:r>
          </a:p>
          <a:p>
            <a:pPr marL="82296" indent="0" algn="ctr">
              <a:buNone/>
            </a:pPr>
            <a:endParaRPr lang="fr-FR" sz="2000" b="1" dirty="0"/>
          </a:p>
          <a:p>
            <a:pPr marL="82296" indent="0" algn="ctr">
              <a:buNone/>
            </a:pPr>
            <a:r>
              <a:rPr lang="fr-FR" sz="2000" b="1" dirty="0"/>
              <a:t>Le nomme député noble à la Consulte générale de CORSE</a:t>
            </a:r>
          </a:p>
          <a:p>
            <a:pPr marL="82296" indent="0" algn="ctr">
              <a:buNone/>
            </a:pPr>
            <a:endParaRPr lang="fr-FR" sz="2000" b="1" dirty="0"/>
          </a:p>
          <a:p>
            <a:pPr marL="82296" indent="0" algn="ctr">
              <a:buNone/>
            </a:pPr>
            <a:r>
              <a:rPr lang="fr-FR" sz="2000" b="1" dirty="0"/>
              <a:t>Il sera élu le 2 Juin 1777 Député à la cour de France pour toute la Corse.</a:t>
            </a:r>
          </a:p>
          <a:p>
            <a:pPr marL="82296" indent="0" algn="ctr">
              <a:buNone/>
            </a:pPr>
            <a:endParaRPr lang="fr-FR" sz="2000" b="1" dirty="0"/>
          </a:p>
          <a:p>
            <a:pPr marL="82296" indent="0" algn="ctr">
              <a:buNone/>
            </a:pPr>
            <a:r>
              <a:rPr lang="fr-FR" sz="2000" b="1" dirty="0"/>
              <a:t>Fait entrer Joseph et Napoléon au collège d 'Autun sous la protection de son neveu </a:t>
            </a:r>
          </a:p>
          <a:p>
            <a:pPr marL="82296" indent="0" algn="ctr">
              <a:buNone/>
            </a:pPr>
            <a:r>
              <a:rPr lang="fr-FR" sz="2000" b="1" dirty="0"/>
              <a:t>Yves MARBEUF  </a:t>
            </a:r>
            <a:r>
              <a:rPr lang="fr-FR" sz="2000" b="1" dirty="0" err="1"/>
              <a:t>éveque</a:t>
            </a:r>
            <a:r>
              <a:rPr lang="fr-FR" sz="2000" b="1" dirty="0"/>
              <a:t> d’AUTUN</a:t>
            </a:r>
          </a:p>
          <a:p>
            <a:pPr marL="82296" indent="0" algn="ctr">
              <a:buNone/>
            </a:pPr>
            <a:r>
              <a:rPr lang="fr-FR" sz="2000" b="1" dirty="0"/>
              <a:t>Sa fille Elisa et Joseph FESCH demi-frère de Letizia bénéficieront également </a:t>
            </a:r>
          </a:p>
          <a:p>
            <a:pPr marL="82296" indent="0" algn="ctr">
              <a:buNone/>
            </a:pPr>
            <a:r>
              <a:rPr lang="fr-FR" sz="2000" b="1" dirty="0"/>
              <a:t> des recommandations de MARBEUF</a:t>
            </a:r>
          </a:p>
          <a:p>
            <a:pPr marL="82296" indent="0" algn="ctr">
              <a:buNone/>
            </a:pPr>
            <a:r>
              <a:rPr lang="fr-FR" sz="2000" b="1" dirty="0"/>
              <a:t>Nomme le grand père de Letizia au Conseil supérieur de la CORSE avec émoluments..</a:t>
            </a:r>
          </a:p>
          <a:p>
            <a:pPr marL="82296" indent="0" algn="ctr">
              <a:buNone/>
            </a:pPr>
            <a:endParaRPr lang="fr-FR" sz="2000" b="1" dirty="0"/>
          </a:p>
          <a:p>
            <a:pPr marL="82296" indent="0" algn="ctr">
              <a:buNone/>
            </a:pPr>
            <a:r>
              <a:rPr lang="fr-FR" sz="2000" b="1" dirty="0"/>
              <a:t>Fait entrer Napoléon à l'Ecole militaire Royale de BRIENNE</a:t>
            </a:r>
          </a:p>
          <a:p>
            <a:pPr marL="82296" indent="0" algn="ctr">
              <a:buNone/>
            </a:pPr>
            <a:r>
              <a:rPr lang="fr-FR" sz="2000" b="1" dirty="0"/>
              <a:t> Sans quoi nous n’aurions jamais eu de général </a:t>
            </a:r>
            <a:r>
              <a:rPr lang="fr-FR" sz="2000" b="1" dirty="0" err="1"/>
              <a:t>BUONAPARTE,ni</a:t>
            </a:r>
            <a:r>
              <a:rPr lang="fr-FR" sz="2000" b="1" dirty="0"/>
              <a:t> d’Empereur</a:t>
            </a:r>
          </a:p>
          <a:p>
            <a:pPr>
              <a:buNone/>
            </a:pPr>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anim calcmode="lin" valueType="num">
                                      <p:cBhvr additive="base">
                                        <p:cTn id="5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6" end="16"/>
                                            </p:txEl>
                                          </p:spTgt>
                                        </p:tgtEl>
                                        <p:attrNameLst>
                                          <p:attrName>style.visibility</p:attrName>
                                        </p:attrNameLst>
                                      </p:cBhvr>
                                      <p:to>
                                        <p:strVal val="visible"/>
                                      </p:to>
                                    </p:set>
                                    <p:anim calcmode="lin" valueType="num">
                                      <p:cBhvr additive="base">
                                        <p:cTn id="5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7" end="17"/>
                                            </p:txEl>
                                          </p:spTgt>
                                        </p:tgtEl>
                                        <p:attrNameLst>
                                          <p:attrName>style.visibility</p:attrName>
                                        </p:attrNameLst>
                                      </p:cBhvr>
                                      <p:to>
                                        <p:strVal val="visible"/>
                                      </p:to>
                                    </p:set>
                                    <p:anim calcmode="lin" valueType="num">
                                      <p:cBhvr additive="base">
                                        <p:cTn id="63"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8" end="18"/>
                                            </p:txEl>
                                          </p:spTgt>
                                        </p:tgtEl>
                                        <p:attrNameLst>
                                          <p:attrName>style.visibility</p:attrName>
                                        </p:attrNameLst>
                                      </p:cBhvr>
                                      <p:to>
                                        <p:strVal val="visible"/>
                                      </p:to>
                                    </p:set>
                                    <p:anim calcmode="lin" valueType="num">
                                      <p:cBhvr additive="base">
                                        <p:cTn id="69"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9" end="19"/>
                                            </p:txEl>
                                          </p:spTgt>
                                        </p:tgtEl>
                                        <p:attrNameLst>
                                          <p:attrName>style.visibility</p:attrName>
                                        </p:attrNameLst>
                                      </p:cBhvr>
                                      <p:to>
                                        <p:strVal val="visible"/>
                                      </p:to>
                                    </p:set>
                                    <p:anim calcmode="lin" valueType="num">
                                      <p:cBhvr additive="base">
                                        <p:cTn id="73"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20" end="20"/>
                                            </p:txEl>
                                          </p:spTgt>
                                        </p:tgtEl>
                                        <p:attrNameLst>
                                          <p:attrName>style.visibility</p:attrName>
                                        </p:attrNameLst>
                                      </p:cBhvr>
                                      <p:to>
                                        <p:strVal val="visible"/>
                                      </p:to>
                                    </p:set>
                                    <p:anim calcmode="lin" valueType="num">
                                      <p:cBhvr additive="base">
                                        <p:cTn id="79"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22" end="22"/>
                                            </p:txEl>
                                          </p:spTgt>
                                        </p:tgtEl>
                                        <p:attrNameLst>
                                          <p:attrName>style.visibility</p:attrName>
                                        </p:attrNameLst>
                                      </p:cBhvr>
                                      <p:to>
                                        <p:strVal val="visible"/>
                                      </p:to>
                                    </p:set>
                                    <p:anim calcmode="lin" valueType="num">
                                      <p:cBhvr additive="base">
                                        <p:cTn id="85"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22" end="22"/>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
                                            <p:txEl>
                                              <p:pRg st="23" end="23"/>
                                            </p:txEl>
                                          </p:spTgt>
                                        </p:tgtEl>
                                        <p:attrNameLst>
                                          <p:attrName>style.visibility</p:attrName>
                                        </p:attrNameLst>
                                      </p:cBhvr>
                                      <p:to>
                                        <p:strVal val="visible"/>
                                      </p:to>
                                    </p:set>
                                    <p:anim calcmode="lin" valueType="num">
                                      <p:cBhvr additive="base">
                                        <p:cTn id="89"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3">
                                            <p:txEl>
                                              <p:pRg st="23"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400" dirty="0" err="1"/>
              <a:t>Napoléone</a:t>
            </a:r>
            <a:r>
              <a:rPr lang="fr-FR" sz="4400" dirty="0"/>
              <a:t> BUONAPARTE à l'Ecole de BRIENNE </a:t>
            </a:r>
            <a:endParaRPr lang="fr-FR" dirty="0"/>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179512" y="1700808"/>
            <a:ext cx="4752528" cy="4405660"/>
          </a:xfrm>
          <a:prstGeom prst="rect">
            <a:avLst/>
          </a:prstGeom>
          <a:noFill/>
          <a:ln>
            <a:noFill/>
          </a:ln>
        </p:spPr>
      </p:pic>
      <p:sp>
        <p:nvSpPr>
          <p:cNvPr id="60419" name="Rectangle 3"/>
          <p:cNvSpPr>
            <a:spLocks noChangeArrowheads="1"/>
          </p:cNvSpPr>
          <p:nvPr/>
        </p:nvSpPr>
        <p:spPr bwMode="auto">
          <a:xfrm rot="10800000" flipV="1">
            <a:off x="5076056" y="1860672"/>
            <a:ext cx="3744416" cy="437042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effectLst/>
                <a:latin typeface="Arial" charset="0"/>
                <a:cs typeface="Arial" charset="0"/>
              </a:rPr>
              <a:t>Il subira les quolibets et les médisances sur les relations de sa mère avec le Comte MARBEUF son protecteur.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200" b="0" i="0" u="none" strike="noStrike" cap="none" normalizeH="0" baseline="0" dirty="0">
              <a:ln>
                <a:noFill/>
              </a:ln>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fr-FR" sz="1200" dirty="0">
                <a:latin typeface="Arial" charset="0"/>
                <a:cs typeface="Arial" charset="0"/>
              </a:rPr>
              <a:t>Edmond OUTIN écrit dans son livre</a:t>
            </a:r>
            <a:endParaRPr kumimoji="0" lang="fr-FR" sz="1200" b="0" i="0" u="none" strike="noStrike" cap="none" normalizeH="0" baseline="0" dirty="0">
              <a:ln>
                <a:noFill/>
              </a:ln>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fr-FR" sz="1200" dirty="0">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effectLst/>
                <a:highlight>
                  <a:srgbClr val="FFFF00"/>
                </a:highlight>
                <a:latin typeface="Arial" charset="0"/>
                <a:cs typeface="Arial" charset="0"/>
              </a:rPr>
              <a:t>« </a:t>
            </a:r>
            <a:r>
              <a:rPr kumimoji="0" lang="fr-FR" sz="1200" b="0" i="1" u="none" strike="noStrike" cap="none" normalizeH="0" baseline="0" dirty="0">
                <a:ln>
                  <a:noFill/>
                </a:ln>
                <a:effectLst/>
                <a:highlight>
                  <a:srgbClr val="FFFF00"/>
                </a:highlight>
                <a:latin typeface="Arial" charset="0"/>
                <a:cs typeface="Arial" charset="0"/>
              </a:rPr>
              <a:t>On a cherché dans sa vie à éliminer nombre de faits qui ont pu entacher ou nuire à son ima</a:t>
            </a:r>
            <a:r>
              <a:rPr kumimoji="0" lang="fr-FR" sz="1200" b="0" i="0" u="none" strike="noStrike" cap="none" normalizeH="0" baseline="0" dirty="0">
                <a:ln>
                  <a:noFill/>
                </a:ln>
                <a:effectLst/>
                <a:highlight>
                  <a:srgbClr val="FFFF00"/>
                </a:highlight>
                <a:latin typeface="Arial" charset="0"/>
                <a:cs typeface="Arial" charset="0"/>
              </a:rPr>
              <a:t>ge.</a:t>
            </a:r>
          </a:p>
          <a:p>
            <a:pPr marL="0" marR="0" lvl="0" indent="0" algn="l" defTabSz="914400" rtl="0" eaLnBrk="1" fontAlgn="base" latinLnBrk="0" hangingPunct="1">
              <a:lnSpc>
                <a:spcPct val="100000"/>
              </a:lnSpc>
              <a:spcBef>
                <a:spcPct val="0"/>
              </a:spcBef>
              <a:spcAft>
                <a:spcPct val="0"/>
              </a:spcAft>
              <a:buClrTx/>
              <a:buSzTx/>
              <a:buFontTx/>
              <a:buNone/>
              <a:tabLst/>
            </a:pPr>
            <a:endParaRPr lang="fr-FR" sz="1200" dirty="0">
              <a:highlight>
                <a:srgbClr val="FFFF00"/>
              </a:highligh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effectLst/>
                <a:latin typeface="Arial" charset="0"/>
                <a:cs typeface="Arial" charset="0"/>
              </a:rPr>
              <a:t>Pourtant à BRIENNE, le duel qu’il livra à </a:t>
            </a:r>
            <a:r>
              <a:rPr kumimoji="0" lang="fr-FR" sz="1200" b="1" i="0" u="none" strike="noStrike" cap="none" normalizeH="0" baseline="0" dirty="0">
                <a:ln>
                  <a:noFill/>
                </a:ln>
                <a:effectLst/>
                <a:latin typeface="Arial" charset="0"/>
                <a:cs typeface="Arial" charset="0"/>
              </a:rPr>
              <a:t>POUGIN des Ilets</a:t>
            </a:r>
            <a:r>
              <a:rPr kumimoji="0" lang="fr-FR" sz="1200" b="0" i="0" u="none" strike="noStrike" cap="none" normalizeH="0" baseline="0" dirty="0">
                <a:ln>
                  <a:noFill/>
                </a:ln>
                <a:effectLst/>
                <a:latin typeface="Arial" charset="0"/>
                <a:cs typeface="Arial" charset="0"/>
              </a:rPr>
              <a:t>, début Octobre 1783, pour offense à son honneur, suite à des insultes faites par des élèves en appelant sa mère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1" u="none" strike="noStrike" cap="none" normalizeH="0" baseline="0" dirty="0">
                <a:ln>
                  <a:noFill/>
                </a:ln>
                <a:effectLst/>
                <a:latin typeface="Arial" charset="0"/>
                <a:cs typeface="Arial" charset="0"/>
              </a:rPr>
              <a:t>(  La Joyeuse Madame MARBEUF</a:t>
            </a:r>
            <a:r>
              <a:rPr kumimoji="0" lang="fr-FR" sz="1200" b="0" i="0" u="none" strike="noStrike" cap="none" normalizeH="0" baseline="0" dirty="0">
                <a:ln>
                  <a:noFill/>
                </a:ln>
                <a:effectLst/>
                <a:latin typeface="Arial" charset="0"/>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fr-FR" sz="1200" dirty="0">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effectLst/>
                <a:latin typeface="Arial" charset="0"/>
                <a:cs typeface="Arial" charset="0"/>
              </a:rPr>
              <a:t>Ne relèvent pas de vagues calomnies cela ne s’inventent pas.</a:t>
            </a:r>
          </a:p>
          <a:p>
            <a:pPr marL="0" marR="0" lvl="0" indent="0" algn="l" defTabSz="914400" rtl="0" eaLnBrk="1" fontAlgn="base" latinLnBrk="0" hangingPunct="1">
              <a:lnSpc>
                <a:spcPct val="100000"/>
              </a:lnSpc>
              <a:spcBef>
                <a:spcPct val="0"/>
              </a:spcBef>
              <a:spcAft>
                <a:spcPct val="0"/>
              </a:spcAft>
              <a:buClrTx/>
              <a:buSzTx/>
              <a:buFontTx/>
              <a:buNone/>
              <a:tabLst/>
            </a:pPr>
            <a:endParaRPr lang="fr-FR" sz="1200" dirty="0">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effectLst/>
                <a:latin typeface="Arial" charset="0"/>
                <a:cs typeface="Arial" charset="0"/>
              </a:rPr>
              <a:t> </a:t>
            </a:r>
            <a:r>
              <a:rPr kumimoji="0" lang="fr-FR" sz="1200" b="1" i="0" u="none" strike="noStrike" cap="none" normalizeH="0" baseline="0" dirty="0">
                <a:ln>
                  <a:noFill/>
                </a:ln>
                <a:effectLst/>
                <a:latin typeface="Arial" charset="0"/>
                <a:cs typeface="Arial" charset="0"/>
              </a:rPr>
              <a:t>MARBEUF</a:t>
            </a:r>
            <a:r>
              <a:rPr kumimoji="0" lang="fr-FR" sz="1200" b="0" i="0" u="none" strike="noStrike" cap="none" normalizeH="0" baseline="0" dirty="0">
                <a:ln>
                  <a:noFill/>
                </a:ln>
                <a:effectLst/>
                <a:latin typeface="Arial" charset="0"/>
                <a:cs typeface="Arial" charset="0"/>
              </a:rPr>
              <a:t> du intervenir pour qu’il ne soit pas exclu de l’école.</a:t>
            </a:r>
          </a:p>
          <a:p>
            <a:pPr marL="0" marR="0" lvl="0" indent="0" algn="l" defTabSz="914400" rtl="0" eaLnBrk="1" fontAlgn="base" latinLnBrk="0" hangingPunct="1">
              <a:lnSpc>
                <a:spcPct val="100000"/>
              </a:lnSpc>
              <a:spcBef>
                <a:spcPct val="0"/>
              </a:spcBef>
              <a:spcAft>
                <a:spcPct val="0"/>
              </a:spcAft>
              <a:buClrTx/>
              <a:buSzTx/>
              <a:buFontTx/>
              <a:buNone/>
              <a:tabLst/>
            </a:pPr>
            <a:endParaRPr lang="fr-FR" sz="1200" dirty="0">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a:ln>
                  <a:noFill/>
                </a:ln>
                <a:effectLst/>
                <a:latin typeface="Arial" charset="0"/>
                <a:cs typeface="Arial" charset="0"/>
              </a:rPr>
              <a:t> Napoléon n’en échappa pas moins au cachot. »</a:t>
            </a:r>
          </a:p>
          <a:p>
            <a:pPr marL="0" marR="0" lvl="0" indent="0" algn="l" defTabSz="914400" rtl="0" eaLnBrk="1" fontAlgn="base" latinLnBrk="0" hangingPunct="1">
              <a:lnSpc>
                <a:spcPct val="100000"/>
              </a:lnSpc>
              <a:spcBef>
                <a:spcPct val="0"/>
              </a:spcBef>
              <a:spcAft>
                <a:spcPct val="0"/>
              </a:spcAft>
              <a:buClrTx/>
              <a:buSzTx/>
              <a:buFontTx/>
              <a:buNone/>
              <a:tabLst/>
            </a:pPr>
            <a:endParaRPr lang="fr-FR" sz="1400" dirty="0">
              <a:latin typeface="Arial" charset="0"/>
              <a:cs typeface="Arial" charset="0"/>
            </a:endParaRPr>
          </a:p>
        </p:txBody>
      </p:sp>
    </p:spTree>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51079"/>
            <a:ext cx="7498080" cy="1143000"/>
          </a:xfrm>
        </p:spPr>
        <p:txBody>
          <a:bodyPr>
            <a:normAutofit/>
          </a:bodyPr>
          <a:lstStyle/>
          <a:p>
            <a:pPr algn="ctr"/>
            <a:r>
              <a:rPr lang="fr-FR" sz="3200" dirty="0"/>
              <a:t>Napoléon et «  </a:t>
            </a:r>
            <a:r>
              <a:rPr lang="fr-FR" sz="3200" i="1" dirty="0"/>
              <a:t>le portrait  d'un doute </a:t>
            </a:r>
            <a:r>
              <a:rPr lang="fr-FR" sz="3200" dirty="0"/>
              <a:t>».</a:t>
            </a:r>
          </a:p>
        </p:txBody>
      </p:sp>
      <p:sp>
        <p:nvSpPr>
          <p:cNvPr id="3" name="Espace réservé du contenu 2"/>
          <p:cNvSpPr>
            <a:spLocks noGrp="1"/>
          </p:cNvSpPr>
          <p:nvPr>
            <p:ph idx="1"/>
          </p:nvPr>
        </p:nvSpPr>
        <p:spPr>
          <a:xfrm>
            <a:off x="1435608" y="1447800"/>
            <a:ext cx="3712456" cy="4141440"/>
          </a:xfrm>
        </p:spPr>
        <p:txBody>
          <a:bodyPr>
            <a:normAutofit fontScale="77500" lnSpcReduction="20000"/>
          </a:bodyPr>
          <a:lstStyle/>
          <a:p>
            <a:pPr marL="0" lvl="0" indent="0" hangingPunct="0">
              <a:spcBef>
                <a:spcPts val="0"/>
              </a:spcBef>
              <a:buNone/>
            </a:pPr>
            <a:r>
              <a:rPr lang="fr-FR" sz="2200" dirty="0">
                <a:solidFill>
                  <a:srgbClr val="000000"/>
                </a:solidFill>
                <a:latin typeface="Albany" pitchFamily="34"/>
                <a:ea typeface="HG Mincho Light J" pitchFamily="2"/>
                <a:cs typeface="Arial Unicode MS" pitchFamily="2"/>
              </a:rPr>
              <a:t> Napoléon lui-même se tracassait au sujet de sa naissance ainsi que de la liaison de sa mère et du Comte. En 1790,</a:t>
            </a:r>
          </a:p>
          <a:p>
            <a:pPr marL="0" lvl="0" indent="0" hangingPunct="0">
              <a:spcBef>
                <a:spcPts val="0"/>
              </a:spcBef>
              <a:buNone/>
            </a:pPr>
            <a:endParaRPr lang="fr-FR" sz="2200" dirty="0">
              <a:solidFill>
                <a:srgbClr val="000000"/>
              </a:solidFill>
              <a:latin typeface="Albany" pitchFamily="34"/>
              <a:ea typeface="HG Mincho Light J" pitchFamily="2"/>
              <a:cs typeface="Arial Unicode MS" pitchFamily="2"/>
            </a:endParaRPr>
          </a:p>
          <a:p>
            <a:pPr marL="0" lvl="0" indent="0" hangingPunct="0">
              <a:spcBef>
                <a:spcPts val="0"/>
              </a:spcBef>
              <a:buNone/>
            </a:pPr>
            <a:r>
              <a:rPr lang="fr-FR" sz="2200" dirty="0">
                <a:solidFill>
                  <a:srgbClr val="000000"/>
                </a:solidFill>
                <a:latin typeface="Albany" pitchFamily="34"/>
                <a:ea typeface="HG Mincho Light J" pitchFamily="2"/>
                <a:cs typeface="Arial Unicode MS" pitchFamily="2"/>
              </a:rPr>
              <a:t> il écrit à son frère ,Joseph qui se trouve à Ajaccio: </a:t>
            </a:r>
          </a:p>
          <a:p>
            <a:pPr marL="0" lvl="0" indent="0" hangingPunct="0">
              <a:spcBef>
                <a:spcPts val="0"/>
              </a:spcBef>
              <a:buNone/>
            </a:pPr>
            <a:endParaRPr lang="fr-FR" sz="2200" dirty="0">
              <a:solidFill>
                <a:srgbClr val="000000"/>
              </a:solidFill>
              <a:latin typeface="Albany" pitchFamily="34"/>
              <a:ea typeface="HG Mincho Light J" pitchFamily="2"/>
              <a:cs typeface="Arial Unicode MS" pitchFamily="2"/>
            </a:endParaRPr>
          </a:p>
          <a:p>
            <a:pPr marL="0" lvl="0" indent="0" hangingPunct="0">
              <a:spcBef>
                <a:spcPts val="0"/>
              </a:spcBef>
              <a:buNone/>
            </a:pPr>
            <a:r>
              <a:rPr lang="fr-FR" sz="2200" b="1" i="1" dirty="0">
                <a:solidFill>
                  <a:srgbClr val="0070C0"/>
                </a:solidFill>
                <a:latin typeface="Albany" pitchFamily="34"/>
                <a:ea typeface="HG Mincho Light J" pitchFamily="2"/>
                <a:cs typeface="Arial Unicode MS" pitchFamily="2"/>
              </a:rPr>
              <a:t>« Il est urgent que tu ôtes le portrait de MARBEUF du salon »</a:t>
            </a:r>
          </a:p>
          <a:p>
            <a:pPr marL="0" lvl="0" indent="0" hangingPunct="0">
              <a:spcBef>
                <a:spcPts val="0"/>
              </a:spcBef>
              <a:buNone/>
            </a:pPr>
            <a:endParaRPr lang="fr-FR" sz="2200" b="1" i="1" dirty="0">
              <a:solidFill>
                <a:srgbClr val="0070C0"/>
              </a:solidFill>
              <a:latin typeface="Albany" pitchFamily="34"/>
              <a:ea typeface="HG Mincho Light J" pitchFamily="2"/>
              <a:cs typeface="Arial Unicode MS" pitchFamily="2"/>
            </a:endParaRPr>
          </a:p>
          <a:p>
            <a:pPr marL="0" lvl="0" indent="0" algn="ctr" hangingPunct="0">
              <a:spcBef>
                <a:spcPts val="0"/>
              </a:spcBef>
              <a:buNone/>
            </a:pPr>
            <a:r>
              <a:rPr lang="fr-FR" sz="2200" b="1" dirty="0">
                <a:latin typeface="Albany" pitchFamily="34"/>
                <a:cs typeface="Arial Unicode MS" pitchFamily="2"/>
              </a:rPr>
              <a:t>Cet encombrant portrait de MARBEUF suivra Letizia, y compris lors de leur fuite en 1793 et jusqu’à sa mort </a:t>
            </a:r>
          </a:p>
          <a:p>
            <a:pPr marL="0" lvl="0" indent="0" algn="ctr" hangingPunct="0">
              <a:spcBef>
                <a:spcPts val="0"/>
              </a:spcBef>
              <a:buNone/>
            </a:pPr>
            <a:endParaRPr lang="fr-FR" sz="2200" b="1" dirty="0">
              <a:latin typeface="Albany" pitchFamily="34"/>
              <a:cs typeface="Arial Unicode MS" pitchFamily="2"/>
            </a:endParaRPr>
          </a:p>
          <a:p>
            <a:pPr marL="0" lvl="0" indent="0" algn="ctr" hangingPunct="0">
              <a:spcBef>
                <a:spcPts val="0"/>
              </a:spcBef>
              <a:buNone/>
            </a:pPr>
            <a:r>
              <a:rPr lang="fr-FR" sz="2200" b="1" dirty="0">
                <a:latin typeface="Albany" pitchFamily="34"/>
                <a:cs typeface="Arial Unicode MS" pitchFamily="2"/>
              </a:rPr>
              <a:t>Il est aujourd’hui revenu dans la Maison BUONAPARTE à </a:t>
            </a:r>
            <a:r>
              <a:rPr lang="fr-FR" sz="2400" b="1" dirty="0">
                <a:latin typeface="Albany" pitchFamily="34"/>
                <a:cs typeface="Arial Unicode MS" pitchFamily="2"/>
              </a:rPr>
              <a:t>Ajaccio</a:t>
            </a:r>
            <a:endParaRPr lang="fr-FR" sz="2400" dirty="0"/>
          </a:p>
        </p:txBody>
      </p:sp>
      <p:pic>
        <p:nvPicPr>
          <p:cNvPr id="4" name="Image 3"/>
          <p:cNvPicPr>
            <a:picLocks noChangeAspect="1"/>
          </p:cNvPicPr>
          <p:nvPr/>
        </p:nvPicPr>
        <p:blipFill>
          <a:blip r:embed="rId2" cstate="print">
            <a:alphaModFix/>
            <a:lum/>
          </a:blip>
          <a:srcRect/>
          <a:stretch>
            <a:fillRect/>
          </a:stretch>
        </p:blipFill>
        <p:spPr>
          <a:xfrm>
            <a:off x="5004048" y="1486068"/>
            <a:ext cx="4139952" cy="4535219"/>
          </a:xfrm>
          <a:prstGeom prst="rect">
            <a:avLst/>
          </a:prstGeom>
        </p:spPr>
      </p:pic>
      <p:sp>
        <p:nvSpPr>
          <p:cNvPr id="5" name="ZoneTexte 4"/>
          <p:cNvSpPr txBox="1"/>
          <p:nvPr/>
        </p:nvSpPr>
        <p:spPr>
          <a:xfrm>
            <a:off x="1402093" y="5589240"/>
            <a:ext cx="7272808" cy="1077218"/>
          </a:xfrm>
          <a:prstGeom prst="rect">
            <a:avLst/>
          </a:prstGeom>
          <a:noFill/>
        </p:spPr>
        <p:txBody>
          <a:bodyPr wrap="square" rtlCol="0">
            <a:spAutoFit/>
          </a:bodyPr>
          <a:lstStyle/>
          <a:p>
            <a:pPr algn="ctr"/>
            <a:r>
              <a:rPr lang="fr-FR" sz="1600" b="1" i="1" dirty="0"/>
              <a:t>Toute sa vie durant, Giuseppe ,l’ainé des BUONAPARTE </a:t>
            </a:r>
          </a:p>
          <a:p>
            <a:pPr algn="ctr"/>
            <a:r>
              <a:rPr lang="fr-FR" sz="1600" b="1" i="1" dirty="0"/>
              <a:t>sera aux ordres de son frère cadet ,</a:t>
            </a:r>
          </a:p>
          <a:p>
            <a:pPr algn="ctr"/>
            <a:r>
              <a:rPr lang="fr-FR" sz="1600" b="1" i="1" dirty="0"/>
              <a:t>qui aurait été désigné comme le chef de famille </a:t>
            </a:r>
          </a:p>
          <a:p>
            <a:pPr algn="ctr"/>
            <a:r>
              <a:rPr lang="fr-FR" sz="1600" b="1" i="1" dirty="0"/>
              <a:t>par Letizia et l‘oncle de on père l’archidiacre  Luciano BUONAPARTE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p:cTn id="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9" dur="500"/>
                                        <p:tgtEl>
                                          <p:spTgt spid="3">
                                            <p:txEl>
                                              <p:pRg st="6" end="6"/>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 calcmode="lin" valueType="num">
                                      <p:cBhvr>
                                        <p:cTn id="12"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14" dur="500"/>
                                        <p:tgtEl>
                                          <p:spTgt spid="3">
                                            <p:txEl>
                                              <p:pRg st="8" end="8"/>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additive="base">
                                        <p:cTn id="2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dirty="0"/>
              <a:t>Confidences de retour d'Egypte avec MONGE</a:t>
            </a:r>
          </a:p>
        </p:txBody>
      </p:sp>
      <p:sp>
        <p:nvSpPr>
          <p:cNvPr id="3" name="Espace réservé du contenu 2"/>
          <p:cNvSpPr>
            <a:spLocks noGrp="1"/>
          </p:cNvSpPr>
          <p:nvPr>
            <p:ph idx="1"/>
          </p:nvPr>
        </p:nvSpPr>
        <p:spPr>
          <a:xfrm>
            <a:off x="4283968" y="1741822"/>
            <a:ext cx="4545752" cy="4603650"/>
          </a:xfrm>
        </p:spPr>
        <p:txBody>
          <a:bodyPr>
            <a:normAutofit fontScale="47500" lnSpcReduction="20000"/>
          </a:bodyPr>
          <a:lstStyle/>
          <a:p>
            <a:pPr marL="0" lvl="0" indent="0" algn="ctr" hangingPunct="0">
              <a:spcBef>
                <a:spcPts val="0"/>
              </a:spcBef>
              <a:buNone/>
            </a:pPr>
            <a:r>
              <a:rPr lang="fr-FR" sz="3800" dirty="0">
                <a:solidFill>
                  <a:srgbClr val="000000"/>
                </a:solidFill>
                <a:latin typeface="Albany" pitchFamily="34"/>
                <a:ea typeface="HG Mincho Light J" pitchFamily="2"/>
                <a:cs typeface="Arial Unicode MS" pitchFamily="2"/>
              </a:rPr>
              <a:t>Le </a:t>
            </a:r>
            <a:r>
              <a:rPr lang="fr-FR" sz="3800" b="1" dirty="0">
                <a:solidFill>
                  <a:srgbClr val="000000"/>
                </a:solidFill>
                <a:latin typeface="Albany" pitchFamily="34"/>
                <a:ea typeface="HG Mincho Light J" pitchFamily="2"/>
                <a:cs typeface="Arial Unicode MS" pitchFamily="2"/>
              </a:rPr>
              <a:t>général BUONAPARTE  </a:t>
            </a:r>
            <a:r>
              <a:rPr lang="fr-FR" sz="3800" dirty="0">
                <a:solidFill>
                  <a:srgbClr val="000000"/>
                </a:solidFill>
                <a:latin typeface="Albany" pitchFamily="34"/>
                <a:ea typeface="HG Mincho Light J" pitchFamily="2"/>
                <a:cs typeface="Arial Unicode MS" pitchFamily="2"/>
              </a:rPr>
              <a:t>fait, sur ce sujet, des confidences  à celui qui restera son fidèle ami , </a:t>
            </a:r>
          </a:p>
          <a:p>
            <a:pPr marL="0" lvl="0" indent="0" algn="ctr" hangingPunct="0">
              <a:spcBef>
                <a:spcPts val="0"/>
              </a:spcBef>
              <a:buNone/>
            </a:pPr>
            <a:r>
              <a:rPr lang="fr-FR" sz="3800" dirty="0">
                <a:solidFill>
                  <a:srgbClr val="000000"/>
                </a:solidFill>
                <a:latin typeface="Albany" pitchFamily="34"/>
                <a:ea typeface="HG Mincho Light J" pitchFamily="2"/>
                <a:cs typeface="Arial Unicode MS" pitchFamily="2"/>
              </a:rPr>
              <a:t>le célèbre mathématicien </a:t>
            </a:r>
          </a:p>
          <a:p>
            <a:pPr marL="0" lvl="0" indent="0" algn="ctr" hangingPunct="0">
              <a:spcBef>
                <a:spcPts val="0"/>
              </a:spcBef>
              <a:buNone/>
            </a:pPr>
            <a:r>
              <a:rPr lang="fr-FR" sz="3800" b="1" dirty="0">
                <a:solidFill>
                  <a:srgbClr val="000000"/>
                </a:solidFill>
                <a:latin typeface="Albany" pitchFamily="34"/>
                <a:ea typeface="HG Mincho Light J" pitchFamily="2"/>
                <a:cs typeface="Arial Unicode MS" pitchFamily="2"/>
              </a:rPr>
              <a:t>Gaspard Monge </a:t>
            </a:r>
          </a:p>
          <a:p>
            <a:pPr marL="0" lvl="0" indent="0" algn="ctr" hangingPunct="0">
              <a:spcBef>
                <a:spcPts val="0"/>
              </a:spcBef>
              <a:buNone/>
            </a:pPr>
            <a:endParaRPr lang="fr-FR" sz="3800" b="1"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3800" dirty="0">
                <a:solidFill>
                  <a:srgbClr val="000000"/>
                </a:solidFill>
                <a:latin typeface="Albany" pitchFamily="34"/>
                <a:ea typeface="HG Mincho Light J" pitchFamily="2"/>
                <a:cs typeface="Arial Unicode MS" pitchFamily="2"/>
              </a:rPr>
              <a:t>En 1796, sur le bateau qui les ramenaient en France après l'expédition d'Egypte.</a:t>
            </a:r>
          </a:p>
          <a:p>
            <a:pPr marL="0" lvl="0" indent="0" algn="ctr" hangingPunct="0">
              <a:spcBef>
                <a:spcPts val="0"/>
              </a:spcBef>
              <a:buNone/>
            </a:pPr>
            <a:endParaRPr lang="fr-FR" sz="38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3800" dirty="0">
                <a:solidFill>
                  <a:srgbClr val="000000"/>
                </a:solidFill>
                <a:latin typeface="Albany" pitchFamily="34"/>
                <a:ea typeface="HG Mincho Light J" pitchFamily="2"/>
                <a:cs typeface="Arial Unicode MS" pitchFamily="2"/>
              </a:rPr>
              <a:t>Extrait de notes du mathématicien :</a:t>
            </a:r>
          </a:p>
          <a:p>
            <a:pPr marL="0" lvl="0" indent="0" algn="ctr" hangingPunct="0">
              <a:spcBef>
                <a:spcPts val="0"/>
              </a:spcBef>
              <a:buNone/>
            </a:pPr>
            <a:endParaRPr lang="fr-FR" sz="38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3800" b="1" i="1" dirty="0">
                <a:solidFill>
                  <a:srgbClr val="000000"/>
                </a:solidFill>
                <a:latin typeface="Albany" pitchFamily="34"/>
                <a:ea typeface="HG Mincho Light J" pitchFamily="2"/>
                <a:cs typeface="Arial Unicode MS" pitchFamily="2"/>
              </a:rPr>
              <a:t>« </a:t>
            </a:r>
            <a:r>
              <a:rPr lang="fr-FR" sz="3800" b="1" i="1" dirty="0">
                <a:solidFill>
                  <a:srgbClr val="0070C0"/>
                </a:solidFill>
                <a:latin typeface="Albany" pitchFamily="34"/>
                <a:ea typeface="HG Mincho Light J" pitchFamily="2"/>
                <a:cs typeface="Arial Unicode MS" pitchFamily="2"/>
              </a:rPr>
              <a:t>BUONAPARTE se montra ce soir là préoccupé et aborda la question scabreuse de sa naissance, faisant allusion à la liaison de sa mère et du Comte de MARBEUF et à la protection de celui-ci. </a:t>
            </a:r>
          </a:p>
          <a:p>
            <a:pPr marL="0" lvl="0" indent="0" algn="ctr" hangingPunct="0">
              <a:spcBef>
                <a:spcPts val="0"/>
              </a:spcBef>
              <a:buNone/>
            </a:pPr>
            <a:endParaRPr lang="fr-FR" sz="3800" b="1" i="1" dirty="0">
              <a:solidFill>
                <a:srgbClr val="0070C0"/>
              </a:solidFill>
              <a:latin typeface="Albany" pitchFamily="34"/>
              <a:ea typeface="HG Mincho Light J" pitchFamily="2"/>
              <a:cs typeface="Arial Unicode MS" pitchFamily="2"/>
            </a:endParaRPr>
          </a:p>
          <a:p>
            <a:pPr marL="0" lvl="0" indent="0" algn="ctr" hangingPunct="0">
              <a:spcBef>
                <a:spcPts val="0"/>
              </a:spcBef>
              <a:buNone/>
            </a:pPr>
            <a:r>
              <a:rPr lang="fr-FR" sz="3800" b="1" i="1" dirty="0">
                <a:solidFill>
                  <a:srgbClr val="0070C0"/>
                </a:solidFill>
                <a:latin typeface="Albany" pitchFamily="34"/>
                <a:ea typeface="HG Mincho Light J" pitchFamily="2"/>
                <a:cs typeface="Arial Unicode MS" pitchFamily="2"/>
              </a:rPr>
              <a:t>Il désirait connaître avec certitude son vrai père.… </a:t>
            </a:r>
            <a:r>
              <a:rPr lang="fr-FR" sz="3800" b="1" i="1" dirty="0">
                <a:solidFill>
                  <a:srgbClr val="000000"/>
                </a:solidFill>
                <a:latin typeface="Albany" pitchFamily="34"/>
                <a:ea typeface="HG Mincho Light J" pitchFamily="2"/>
                <a:cs typeface="Arial Unicode MS" pitchFamily="2"/>
              </a:rPr>
              <a:t>»</a:t>
            </a:r>
          </a:p>
          <a:p>
            <a:endParaRPr lang="fr-FR" dirty="0"/>
          </a:p>
        </p:txBody>
      </p:sp>
      <p:pic>
        <p:nvPicPr>
          <p:cNvPr id="1027" name="Picture 3" descr="C:\Users\Yannig\Documents\180px-Naigeon_Elzidor_-_Gaspard_Monge_(1746-1818),_comte_de_Peluse,_mathématicien,_en_grand_habit_de_Président_du_Sénat_Conservateur.jpg"/>
          <p:cNvPicPr>
            <a:picLocks noChangeAspect="1" noChangeArrowheads="1"/>
          </p:cNvPicPr>
          <p:nvPr/>
        </p:nvPicPr>
        <p:blipFill>
          <a:blip r:embed="rId2" cstate="print"/>
          <a:srcRect/>
          <a:stretch>
            <a:fillRect/>
          </a:stretch>
        </p:blipFill>
        <p:spPr bwMode="auto">
          <a:xfrm>
            <a:off x="1187624" y="1700808"/>
            <a:ext cx="2952328" cy="4644664"/>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9632" y="101691"/>
            <a:ext cx="7498080" cy="418376"/>
          </a:xfrm>
        </p:spPr>
        <p:txBody>
          <a:bodyPr>
            <a:normAutofit fontScale="90000"/>
          </a:bodyPr>
          <a:lstStyle/>
          <a:p>
            <a:pPr algn="ctr"/>
            <a:r>
              <a:rPr lang="fr-FR" sz="2000" dirty="0"/>
              <a:t>BUONAPARTE à MONGE</a:t>
            </a:r>
            <a:br>
              <a:rPr lang="fr-FR" sz="2000" dirty="0"/>
            </a:br>
            <a:endParaRPr lang="fr-FR" sz="2000" dirty="0"/>
          </a:p>
        </p:txBody>
      </p:sp>
      <p:sp>
        <p:nvSpPr>
          <p:cNvPr id="3" name="Rectangle 2"/>
          <p:cNvSpPr/>
          <p:nvPr/>
        </p:nvSpPr>
        <p:spPr>
          <a:xfrm>
            <a:off x="971600" y="557813"/>
            <a:ext cx="8280920" cy="6032421"/>
          </a:xfrm>
          <a:prstGeom prst="rect">
            <a:avLst/>
          </a:prstGeom>
        </p:spPr>
        <p:txBody>
          <a:bodyPr wrap="square">
            <a:spAutoFit/>
          </a:bodyPr>
          <a:lstStyle/>
          <a:p>
            <a:pPr algn="ctr"/>
            <a:r>
              <a:rPr lang="fr-FR" sz="1600" dirty="0">
                <a:solidFill>
                  <a:srgbClr val="0070C0"/>
                </a:solidFill>
              </a:rPr>
              <a:t>« </a:t>
            </a:r>
            <a:r>
              <a:rPr lang="fr-FR" sz="1600" b="1" i="1" dirty="0">
                <a:solidFill>
                  <a:srgbClr val="0070C0"/>
                </a:solidFill>
              </a:rPr>
              <a:t>Bien d’accord MARBEUF  n’est pas mon père . » </a:t>
            </a:r>
          </a:p>
          <a:p>
            <a:pPr algn="ctr"/>
            <a:endParaRPr lang="fr-FR" sz="1600" b="1" i="1" dirty="0">
              <a:solidFill>
                <a:srgbClr val="0070C0"/>
              </a:solidFill>
            </a:endParaRPr>
          </a:p>
          <a:p>
            <a:pPr algn="ctr"/>
            <a:r>
              <a:rPr lang="fr-FR" sz="1600" b="1" i="1" dirty="0">
                <a:solidFill>
                  <a:srgbClr val="0070C0"/>
                </a:solidFill>
              </a:rPr>
              <a:t> « Mais alors d’où me vient cet art de la guerre et du combat</a:t>
            </a:r>
            <a:r>
              <a:rPr lang="fr-FR" sz="1600" b="1" dirty="0">
                <a:solidFill>
                  <a:srgbClr val="0070C0"/>
                </a:solidFill>
              </a:rPr>
              <a:t>.?? </a:t>
            </a:r>
            <a:r>
              <a:rPr lang="fr-FR" sz="1600" b="1" dirty="0"/>
              <a:t>» .</a:t>
            </a:r>
          </a:p>
          <a:p>
            <a:pPr algn="ctr"/>
            <a:endParaRPr lang="fr-FR" sz="1600" b="1" dirty="0"/>
          </a:p>
          <a:p>
            <a:pPr algn="ctr"/>
            <a:r>
              <a:rPr lang="fr-FR" sz="1600" b="1" dirty="0"/>
              <a:t>Posez une telle question revient à remettre en doute l’acceptation préalable </a:t>
            </a:r>
          </a:p>
          <a:p>
            <a:pPr algn="ctr"/>
            <a:r>
              <a:rPr lang="fr-FR" sz="1600" b="1" i="1" dirty="0"/>
              <a:t>Mais alors</a:t>
            </a:r>
            <a:r>
              <a:rPr lang="fr-FR" sz="1600" b="1" dirty="0"/>
              <a:t>  devient finalement un aveu…</a:t>
            </a:r>
          </a:p>
          <a:p>
            <a:pPr algn="ctr"/>
            <a:endParaRPr lang="fr-FR" sz="1600" b="1" dirty="0"/>
          </a:p>
          <a:p>
            <a:pPr algn="ctr"/>
            <a:r>
              <a:rPr lang="fr-FR" sz="1600" b="1" dirty="0"/>
              <a:t>Napoléon savait que même si ce génie militaire n’est pas héréditaire </a:t>
            </a:r>
          </a:p>
          <a:p>
            <a:pPr algn="ctr"/>
            <a:r>
              <a:rPr lang="fr-FR" sz="1600" b="1" dirty="0"/>
              <a:t> Il n’est pas le fruit du hasard</a:t>
            </a:r>
          </a:p>
          <a:p>
            <a:pPr algn="ctr"/>
            <a:endParaRPr lang="fr-FR" sz="1600" b="1" dirty="0"/>
          </a:p>
          <a:p>
            <a:pPr algn="ctr"/>
            <a:r>
              <a:rPr lang="fr-FR" sz="1600" b="1" dirty="0"/>
              <a:t>Certes MARBEUF ne symbolisait pas à la perfection le stratège militaire, </a:t>
            </a:r>
          </a:p>
          <a:p>
            <a:pPr algn="ctr"/>
            <a:r>
              <a:rPr lang="fr-FR" sz="1600" b="1" dirty="0"/>
              <a:t>néanmoins son palmarès élogieux n’est pas à négliger :</a:t>
            </a:r>
          </a:p>
          <a:p>
            <a:pPr algn="ctr"/>
            <a:endParaRPr lang="fr-FR" sz="1600" b="1" dirty="0"/>
          </a:p>
          <a:p>
            <a:pPr algn="ctr"/>
            <a:r>
              <a:rPr lang="fr-FR" sz="1600" b="1" dirty="0"/>
              <a:t>Après une carrière dans les armes (il est colonel des Dragons de Condé,</a:t>
            </a:r>
          </a:p>
          <a:p>
            <a:pPr algn="ctr"/>
            <a:r>
              <a:rPr lang="fr-FR" sz="1600" b="1" dirty="0"/>
              <a:t> il participe à la pacification de la CORSE </a:t>
            </a:r>
          </a:p>
          <a:p>
            <a:pPr algn="ctr"/>
            <a:r>
              <a:rPr lang="fr-FR" sz="1600" b="1" dirty="0"/>
              <a:t>d’abord en assurant l’intérim à la tête de l’armée </a:t>
            </a:r>
          </a:p>
          <a:p>
            <a:pPr algn="ctr"/>
            <a:r>
              <a:rPr lang="fr-FR" sz="1600" b="1" dirty="0"/>
              <a:t>entre Chauvelin et le Comte de VAUX (décembre 1768-avril 1769),</a:t>
            </a:r>
          </a:p>
          <a:p>
            <a:pPr algn="ctr"/>
            <a:endParaRPr lang="fr-FR" sz="1600" b="1" dirty="0"/>
          </a:p>
          <a:p>
            <a:pPr algn="ctr"/>
            <a:r>
              <a:rPr lang="fr-FR" sz="1600" b="1" dirty="0"/>
              <a:t>Puis il commande un corps victorieux sous les ordres du Maréchal de Vaux </a:t>
            </a:r>
          </a:p>
          <a:p>
            <a:pPr algn="ctr"/>
            <a:r>
              <a:rPr lang="fr-FR" sz="1600" b="1" dirty="0"/>
              <a:t>jusqu’à la Bataille de Ponte </a:t>
            </a:r>
            <a:r>
              <a:rPr lang="fr-FR" sz="1600" b="1" dirty="0" err="1"/>
              <a:t>Novu</a:t>
            </a:r>
            <a:r>
              <a:rPr lang="fr-FR" sz="1600" b="1" dirty="0"/>
              <a:t> où les paolistes sont vaincus .</a:t>
            </a:r>
          </a:p>
          <a:p>
            <a:pPr algn="ctr"/>
            <a:endParaRPr lang="fr-FR" sz="1600" b="1" dirty="0"/>
          </a:p>
          <a:p>
            <a:pPr algn="ctr"/>
            <a:r>
              <a:rPr lang="fr-FR" sz="1600" b="1" dirty="0"/>
              <a:t>succède au Maréchal de VAUX </a:t>
            </a:r>
          </a:p>
          <a:p>
            <a:pPr algn="ctr"/>
            <a:r>
              <a:rPr lang="fr-FR" sz="1600" b="1" dirty="0"/>
              <a:t>et devient Gouverneur Général de la CORSE </a:t>
            </a:r>
          </a:p>
          <a:p>
            <a:pPr algn="ctr"/>
            <a:r>
              <a:rPr lang="fr-FR" sz="1600" b="1" dirty="0"/>
              <a:t>et le restera jusqu’à sa mort le 20 Septembre 178</a:t>
            </a:r>
            <a:r>
              <a:rPr lang="fr-FR" b="1" dirty="0"/>
              <a:t>6</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 calcmode="lin" valueType="num">
                                      <p:cBhvr additive="base">
                                        <p:cTn id="1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 calcmode="lin" valueType="num">
                                      <p:cBhvr additive="base">
                                        <p:cTn id="2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 calcmode="lin" valueType="num">
                                      <p:cBhvr additive="base">
                                        <p:cTn id="2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 calcmode="lin" valueType="num">
                                      <p:cBhvr additive="base">
                                        <p:cTn id="3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 calcmode="lin" valueType="num">
                                      <p:cBhvr additive="base">
                                        <p:cTn id="3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anim calcmode="lin" valueType="num">
                                      <p:cBhvr additive="base">
                                        <p:cTn id="4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anim calcmode="lin" valueType="num">
                                      <p:cBhvr additive="base">
                                        <p:cTn id="4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6" end="16"/>
                                            </p:txEl>
                                          </p:spTgt>
                                        </p:tgtEl>
                                        <p:attrNameLst>
                                          <p:attrName>style.visibility</p:attrName>
                                        </p:attrNameLst>
                                      </p:cBhvr>
                                      <p:to>
                                        <p:strVal val="visible"/>
                                      </p:to>
                                    </p:set>
                                    <p:anim calcmode="lin" valueType="num">
                                      <p:cBhvr additive="base">
                                        <p:cTn id="4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8" end="18"/>
                                            </p:txEl>
                                          </p:spTgt>
                                        </p:tgtEl>
                                        <p:attrNameLst>
                                          <p:attrName>style.visibility</p:attrName>
                                        </p:attrNameLst>
                                      </p:cBhvr>
                                      <p:to>
                                        <p:strVal val="visible"/>
                                      </p:to>
                                    </p:set>
                                    <p:anim calcmode="lin" valueType="num">
                                      <p:cBhvr additive="base">
                                        <p:cTn id="5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8" end="18"/>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9" end="19"/>
                                            </p:txEl>
                                          </p:spTgt>
                                        </p:tgtEl>
                                        <p:attrNameLst>
                                          <p:attrName>style.visibility</p:attrName>
                                        </p:attrNameLst>
                                      </p:cBhvr>
                                      <p:to>
                                        <p:strVal val="visible"/>
                                      </p:to>
                                    </p:set>
                                    <p:anim calcmode="lin" valueType="num">
                                      <p:cBhvr additive="base">
                                        <p:cTn id="5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21" end="21"/>
                                            </p:txEl>
                                          </p:spTgt>
                                        </p:tgtEl>
                                        <p:attrNameLst>
                                          <p:attrName>style.visibility</p:attrName>
                                        </p:attrNameLst>
                                      </p:cBhvr>
                                      <p:to>
                                        <p:strVal val="visible"/>
                                      </p:to>
                                    </p:set>
                                    <p:anim calcmode="lin" valueType="num">
                                      <p:cBhvr additive="base">
                                        <p:cTn id="65"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22" end="22"/>
                                            </p:txEl>
                                          </p:spTgt>
                                        </p:tgtEl>
                                        <p:attrNameLst>
                                          <p:attrName>style.visibility</p:attrName>
                                        </p:attrNameLst>
                                      </p:cBhvr>
                                      <p:to>
                                        <p:strVal val="visible"/>
                                      </p:to>
                                    </p:set>
                                    <p:anim calcmode="lin" valueType="num">
                                      <p:cBhvr additive="base">
                                        <p:cTn id="69"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22" end="22"/>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23" end="23"/>
                                            </p:txEl>
                                          </p:spTgt>
                                        </p:tgtEl>
                                        <p:attrNameLst>
                                          <p:attrName>style.visibility</p:attrName>
                                        </p:attrNameLst>
                                      </p:cBhvr>
                                      <p:to>
                                        <p:strVal val="visible"/>
                                      </p:to>
                                    </p:set>
                                    <p:anim calcmode="lin" valueType="num">
                                      <p:cBhvr additive="base">
                                        <p:cTn id="73"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23"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64088" y="836712"/>
            <a:ext cx="3595100" cy="980728"/>
          </a:xfrm>
        </p:spPr>
        <p:txBody>
          <a:bodyPr>
            <a:noAutofit/>
          </a:bodyPr>
          <a:lstStyle/>
          <a:p>
            <a:pPr algn="ctr"/>
            <a:r>
              <a:rPr lang="fr-FR" sz="2400" dirty="0"/>
              <a:t> </a:t>
            </a:r>
            <a:r>
              <a:rPr lang="fr-FR" sz="1800" dirty="0"/>
              <a:t>Au dessus de la porte d'entrée </a:t>
            </a:r>
            <a:br>
              <a:rPr lang="fr-FR" sz="1800" dirty="0"/>
            </a:br>
            <a:r>
              <a:rPr lang="fr-FR" sz="1800" dirty="0"/>
              <a:t>de la Maison BUONAPARTE</a:t>
            </a:r>
            <a:br>
              <a:rPr lang="fr-FR" sz="1800" dirty="0"/>
            </a:br>
            <a:r>
              <a:rPr lang="fr-FR" sz="1800" dirty="0"/>
              <a:t> où serait né Napoléon</a:t>
            </a:r>
            <a:br>
              <a:rPr lang="fr-FR" sz="1800" dirty="0"/>
            </a:br>
            <a:r>
              <a:rPr lang="fr-FR" sz="1800" dirty="0"/>
              <a:t>Il y avait une inscription</a:t>
            </a:r>
            <a:br>
              <a:rPr lang="fr-FR" sz="1800" dirty="0"/>
            </a:br>
            <a:r>
              <a:rPr lang="fr-FR" sz="1800" dirty="0"/>
              <a:t> faites de  coquillages</a:t>
            </a:r>
            <a:br>
              <a:rPr lang="fr-FR" sz="1800" dirty="0"/>
            </a:br>
            <a:br>
              <a:rPr lang="fr-FR" sz="1800" dirty="0"/>
            </a:br>
            <a:r>
              <a:rPr lang="fr-FR" sz="1800" dirty="0"/>
              <a:t> </a:t>
            </a:r>
            <a:br>
              <a:rPr lang="fr-FR" sz="1800" dirty="0"/>
            </a:br>
            <a:r>
              <a:rPr lang="fr-FR" sz="1800" dirty="0"/>
              <a:t>«</a:t>
            </a:r>
            <a:r>
              <a:rPr lang="fr-FR" sz="1800" i="1" dirty="0">
                <a:highlight>
                  <a:srgbClr val="FFFF00"/>
                </a:highlight>
              </a:rPr>
              <a:t> A MARBEUF NOTRE BIENFAITEUR</a:t>
            </a:r>
            <a:r>
              <a:rPr lang="fr-FR" sz="1800" dirty="0">
                <a:highlight>
                  <a:srgbClr val="FFFF00"/>
                </a:highlight>
              </a:rPr>
              <a:t> </a:t>
            </a:r>
            <a:r>
              <a:rPr lang="fr-FR" sz="1800" dirty="0"/>
              <a:t>»</a:t>
            </a:r>
          </a:p>
        </p:txBody>
      </p:sp>
      <p:pic>
        <p:nvPicPr>
          <p:cNvPr id="3" name="Image 2">
            <a:extLst>
              <a:ext uri="{FF2B5EF4-FFF2-40B4-BE49-F238E27FC236}">
                <a16:creationId xmlns:a16="http://schemas.microsoft.com/office/drawing/2014/main" id="{8059A95D-5350-8C0D-BDE5-046A86F47A78}"/>
              </a:ext>
            </a:extLst>
          </p:cNvPr>
          <p:cNvPicPr>
            <a:picLocks noChangeAspect="1"/>
          </p:cNvPicPr>
          <p:nvPr/>
        </p:nvPicPr>
        <p:blipFill>
          <a:blip r:embed="rId2"/>
          <a:stretch>
            <a:fillRect/>
          </a:stretch>
        </p:blipFill>
        <p:spPr>
          <a:xfrm>
            <a:off x="1115616" y="260648"/>
            <a:ext cx="4032448" cy="6478883"/>
          </a:xfrm>
          <a:prstGeom prst="rect">
            <a:avLst/>
          </a:prstGeom>
        </p:spPr>
      </p:pic>
      <p:sp>
        <p:nvSpPr>
          <p:cNvPr id="8" name="ZoneTexte 7">
            <a:extLst>
              <a:ext uri="{FF2B5EF4-FFF2-40B4-BE49-F238E27FC236}">
                <a16:creationId xmlns:a16="http://schemas.microsoft.com/office/drawing/2014/main" id="{A2E404C7-76B8-F71A-928D-46C4E36ACAFB}"/>
              </a:ext>
            </a:extLst>
          </p:cNvPr>
          <p:cNvSpPr txBox="1"/>
          <p:nvPr/>
        </p:nvSpPr>
        <p:spPr>
          <a:xfrm>
            <a:off x="5380659" y="2708920"/>
            <a:ext cx="3595100" cy="3970318"/>
          </a:xfrm>
          <a:prstGeom prst="rect">
            <a:avLst/>
          </a:prstGeom>
          <a:noFill/>
        </p:spPr>
        <p:txBody>
          <a:bodyPr wrap="square">
            <a:spAutoFit/>
          </a:bodyPr>
          <a:lstStyle/>
          <a:p>
            <a:pPr algn="ctr"/>
            <a:r>
              <a:rPr lang="fr-FR" b="1" dirty="0"/>
              <a:t>En 1797</a:t>
            </a:r>
          </a:p>
          <a:p>
            <a:pPr algn="ctr"/>
            <a:r>
              <a:rPr lang="fr-FR" b="1" dirty="0"/>
              <a:t> Napoléon </a:t>
            </a:r>
          </a:p>
          <a:p>
            <a:pPr algn="ctr"/>
            <a:r>
              <a:rPr lang="fr-FR" b="1" dirty="0"/>
              <a:t>demande</a:t>
            </a:r>
          </a:p>
          <a:p>
            <a:pPr algn="ctr"/>
            <a:r>
              <a:rPr lang="fr-FR" b="1" dirty="0"/>
              <a:t> à son frère ainé, Guiseppe</a:t>
            </a:r>
            <a:br>
              <a:rPr lang="fr-FR" b="1" dirty="0"/>
            </a:br>
            <a:r>
              <a:rPr lang="fr-FR" b="1" dirty="0"/>
              <a:t> d'enlever l'inscription </a:t>
            </a:r>
          </a:p>
          <a:p>
            <a:pPr algn="ctr"/>
            <a:endParaRPr lang="fr-FR" b="1" dirty="0"/>
          </a:p>
          <a:p>
            <a:pPr algn="ctr"/>
            <a:endParaRPr lang="fr-FR" b="1" dirty="0"/>
          </a:p>
          <a:p>
            <a:pPr algn="ctr"/>
            <a:br>
              <a:rPr lang="fr-FR" b="1" dirty="0"/>
            </a:br>
            <a:r>
              <a:rPr lang="fr-FR" b="1" dirty="0"/>
              <a:t>Il enlève aussi le « U » de BUONAPARTE</a:t>
            </a:r>
          </a:p>
          <a:p>
            <a:pPr algn="ctr"/>
            <a:endParaRPr lang="fr-FR" b="1" dirty="0"/>
          </a:p>
          <a:p>
            <a:pPr algn="ctr"/>
            <a:r>
              <a:rPr lang="fr-FR" b="1" dirty="0"/>
              <a:t> et devient BONAPARTE</a:t>
            </a:r>
          </a:p>
          <a:p>
            <a:pPr algn="ctr"/>
            <a:endParaRPr lang="fr-FR" b="1" dirty="0"/>
          </a:p>
          <a:p>
            <a:pPr algn="ctr"/>
            <a:r>
              <a:rPr lang="fr-FR" b="1" dirty="0"/>
              <a:t> Créant ainsi sa propre dynastie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anim calcmode="lin" valueType="num">
                                      <p:cBhvr>
                                        <p:cTn id="7" dur="500" fill="hold"/>
                                        <p:tgtEl>
                                          <p:spTgt spid="8">
                                            <p:txEl>
                                              <p:pRg st="6" end="6"/>
                                            </p:txEl>
                                          </p:spTgt>
                                        </p:tgtEl>
                                        <p:attrNameLst>
                                          <p:attrName>ppt_w</p:attrName>
                                        </p:attrNameLst>
                                      </p:cBhvr>
                                      <p:tavLst>
                                        <p:tav tm="0">
                                          <p:val>
                                            <p:fltVal val="0"/>
                                          </p:val>
                                        </p:tav>
                                        <p:tav tm="100000">
                                          <p:val>
                                            <p:strVal val="#ppt_w"/>
                                          </p:val>
                                        </p:tav>
                                      </p:tavLst>
                                    </p:anim>
                                    <p:anim calcmode="lin" valueType="num">
                                      <p:cBhvr>
                                        <p:cTn id="8" dur="500" fill="hold"/>
                                        <p:tgtEl>
                                          <p:spTgt spid="8">
                                            <p:txEl>
                                              <p:pRg st="6" end="6"/>
                                            </p:txEl>
                                          </p:spTgt>
                                        </p:tgtEl>
                                        <p:attrNameLst>
                                          <p:attrName>ppt_h</p:attrName>
                                        </p:attrNameLst>
                                      </p:cBhvr>
                                      <p:tavLst>
                                        <p:tav tm="0">
                                          <p:val>
                                            <p:fltVal val="0"/>
                                          </p:val>
                                        </p:tav>
                                        <p:tav tm="100000">
                                          <p:val>
                                            <p:strVal val="#ppt_h"/>
                                          </p:val>
                                        </p:tav>
                                      </p:tavLst>
                                    </p:anim>
                                    <p:animEffect transition="in" filter="fade">
                                      <p:cBhvr>
                                        <p:cTn id="9" dur="500"/>
                                        <p:tgtEl>
                                          <p:spTgt spid="8">
                                            <p:txEl>
                                              <p:pRg st="6" end="6"/>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xEl>
                                              <p:pRg st="8" end="8"/>
                                            </p:txEl>
                                          </p:spTgt>
                                        </p:tgtEl>
                                        <p:attrNameLst>
                                          <p:attrName>style.visibility</p:attrName>
                                        </p:attrNameLst>
                                      </p:cBhvr>
                                      <p:to>
                                        <p:strVal val="visible"/>
                                      </p:to>
                                    </p:set>
                                    <p:anim calcmode="lin" valueType="num">
                                      <p:cBhvr>
                                        <p:cTn id="12" dur="500" fill="hold"/>
                                        <p:tgtEl>
                                          <p:spTgt spid="8">
                                            <p:txEl>
                                              <p:pRg st="8" end="8"/>
                                            </p:txEl>
                                          </p:spTgt>
                                        </p:tgtEl>
                                        <p:attrNameLst>
                                          <p:attrName>ppt_w</p:attrName>
                                        </p:attrNameLst>
                                      </p:cBhvr>
                                      <p:tavLst>
                                        <p:tav tm="0">
                                          <p:val>
                                            <p:fltVal val="0"/>
                                          </p:val>
                                        </p:tav>
                                        <p:tav tm="100000">
                                          <p:val>
                                            <p:strVal val="#ppt_w"/>
                                          </p:val>
                                        </p:tav>
                                      </p:tavLst>
                                    </p:anim>
                                    <p:anim calcmode="lin" valueType="num">
                                      <p:cBhvr>
                                        <p:cTn id="13" dur="500" fill="hold"/>
                                        <p:tgtEl>
                                          <p:spTgt spid="8">
                                            <p:txEl>
                                              <p:pRg st="8" end="8"/>
                                            </p:txEl>
                                          </p:spTgt>
                                        </p:tgtEl>
                                        <p:attrNameLst>
                                          <p:attrName>ppt_h</p:attrName>
                                        </p:attrNameLst>
                                      </p:cBhvr>
                                      <p:tavLst>
                                        <p:tav tm="0">
                                          <p:val>
                                            <p:fltVal val="0"/>
                                          </p:val>
                                        </p:tav>
                                        <p:tav tm="100000">
                                          <p:val>
                                            <p:strVal val="#ppt_h"/>
                                          </p:val>
                                        </p:tav>
                                      </p:tavLst>
                                    </p:anim>
                                    <p:animEffect transition="in" filter="fade">
                                      <p:cBhvr>
                                        <p:cTn id="14" dur="500"/>
                                        <p:tgtEl>
                                          <p:spTgt spid="8">
                                            <p:txEl>
                                              <p:pRg st="8" end="8"/>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xEl>
                                              <p:pRg st="10" end="10"/>
                                            </p:txEl>
                                          </p:spTgt>
                                        </p:tgtEl>
                                        <p:attrNameLst>
                                          <p:attrName>style.visibility</p:attrName>
                                        </p:attrNameLst>
                                      </p:cBhvr>
                                      <p:to>
                                        <p:strVal val="visible"/>
                                      </p:to>
                                    </p:set>
                                    <p:anim calcmode="lin" valueType="num">
                                      <p:cBhvr>
                                        <p:cTn id="17" dur="500" fill="hold"/>
                                        <p:tgtEl>
                                          <p:spTgt spid="8">
                                            <p:txEl>
                                              <p:pRg st="10" end="1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10" end="10"/>
                                            </p:txEl>
                                          </p:spTgt>
                                        </p:tgtEl>
                                        <p:attrNameLst>
                                          <p:attrName>ppt_h</p:attrName>
                                        </p:attrNameLst>
                                      </p:cBhvr>
                                      <p:tavLst>
                                        <p:tav tm="0">
                                          <p:val>
                                            <p:fltVal val="0"/>
                                          </p:val>
                                        </p:tav>
                                        <p:tav tm="100000">
                                          <p:val>
                                            <p:strVal val="#ppt_h"/>
                                          </p:val>
                                        </p:tav>
                                      </p:tavLst>
                                    </p:anim>
                                    <p:animEffect transition="in" filter="fade">
                                      <p:cBhvr>
                                        <p:cTn id="19"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47295" y="-99392"/>
            <a:ext cx="7498080" cy="1143000"/>
          </a:xfrm>
        </p:spPr>
        <p:txBody>
          <a:bodyPr>
            <a:normAutofit/>
          </a:bodyPr>
          <a:lstStyle/>
          <a:p>
            <a:pPr algn="ctr"/>
            <a:r>
              <a:rPr lang="fr-FR" sz="2400" dirty="0"/>
              <a:t>Letizia  est avec  Pasquale PAOLI à CORTE</a:t>
            </a:r>
          </a:p>
        </p:txBody>
      </p:sp>
      <p:sp>
        <p:nvSpPr>
          <p:cNvPr id="3" name="Espace réservé du contenu 2"/>
          <p:cNvSpPr>
            <a:spLocks noGrp="1"/>
          </p:cNvSpPr>
          <p:nvPr>
            <p:ph idx="1"/>
          </p:nvPr>
        </p:nvSpPr>
        <p:spPr>
          <a:xfrm>
            <a:off x="3913755" y="1196752"/>
            <a:ext cx="5230245" cy="5386610"/>
          </a:xfrm>
        </p:spPr>
        <p:txBody>
          <a:bodyPr>
            <a:normAutofit/>
          </a:bodyPr>
          <a:lstStyle/>
          <a:p>
            <a:pPr marL="82296" lvl="0" indent="0" algn="ctr">
              <a:buNone/>
            </a:pPr>
            <a:r>
              <a:rPr lang="fr-FR" sz="1800" dirty="0"/>
              <a:t>Avril 1768 Letizia connait un véritable triomphe mondain lors d'une réception officielle organisée par PAOLI à CORTE</a:t>
            </a:r>
          </a:p>
          <a:p>
            <a:pPr marL="82296" lvl="0" indent="0" algn="ctr">
              <a:buNone/>
            </a:pPr>
            <a:r>
              <a:rPr lang="fr-FR" sz="1800" dirty="0"/>
              <a:t>PAOLI est également sous le charme de Letizia</a:t>
            </a:r>
          </a:p>
          <a:p>
            <a:pPr marL="82296" lvl="0" indent="0" algn="ctr">
              <a:buNone/>
            </a:pPr>
            <a:endParaRPr lang="fr-FR" sz="1800" dirty="0"/>
          </a:p>
          <a:p>
            <a:pPr marL="82296" lvl="0" indent="0" algn="ctr">
              <a:buNone/>
            </a:pPr>
            <a:r>
              <a:rPr lang="fr-FR" sz="1800" dirty="0"/>
              <a:t>De Novembre 1768 à Mai 1769 </a:t>
            </a:r>
          </a:p>
          <a:p>
            <a:pPr marL="82296" lvl="0" indent="0" algn="ctr">
              <a:buNone/>
            </a:pPr>
            <a:r>
              <a:rPr lang="fr-FR" sz="1800" dirty="0"/>
              <a:t>Carlo sur ordres de PAOLI défend la Piève de TALLANO dans le Sud de la CORSE </a:t>
            </a:r>
          </a:p>
          <a:p>
            <a:pPr marL="82296" lvl="0" indent="0" algn="ctr">
              <a:buNone/>
            </a:pPr>
            <a:r>
              <a:rPr lang="fr-FR" sz="1800" dirty="0"/>
              <a:t>à  plus de 3 jours de marche</a:t>
            </a:r>
          </a:p>
          <a:p>
            <a:pPr marL="82296" lvl="0" indent="0" algn="ctr">
              <a:buNone/>
            </a:pPr>
            <a:endParaRPr lang="fr-FR" sz="1800" dirty="0"/>
          </a:p>
          <a:p>
            <a:pPr marL="82296" lvl="0" indent="0" algn="ctr">
              <a:buNone/>
            </a:pPr>
            <a:r>
              <a:rPr lang="fr-FR" sz="1800" dirty="0"/>
              <a:t>Letizia, elle restera à CORTE de fin  d'Octobre 1768 au 15 Juin 1769   seule sans Carlo BUONAPARTE</a:t>
            </a:r>
          </a:p>
          <a:p>
            <a:pPr marL="82296" lvl="0" indent="0" algn="ctr">
              <a:buNone/>
            </a:pPr>
            <a:endParaRPr lang="fr-FR" sz="1800" dirty="0"/>
          </a:p>
          <a:p>
            <a:pPr marL="82296" lvl="0" indent="0" algn="ctr">
              <a:buNone/>
            </a:pPr>
            <a:r>
              <a:rPr lang="fr-FR" sz="1800" dirty="0"/>
              <a:t>Avec MARBEUF du 21 Avril 1769 au 15 juin 1769</a:t>
            </a:r>
          </a:p>
          <a:p>
            <a:pPr marL="82296" lvl="0" indent="0" algn="ctr">
              <a:buNone/>
            </a:pPr>
            <a:r>
              <a:rPr lang="fr-FR" sz="1800" dirty="0"/>
              <a:t>Période ou aurait pu être conçu Napoléone</a:t>
            </a:r>
          </a:p>
          <a:p>
            <a:endParaRPr lang="fr-FR" dirty="0"/>
          </a:p>
        </p:txBody>
      </p:sp>
      <p:pic>
        <p:nvPicPr>
          <p:cNvPr id="2054" name="Picture 6" descr="C:\Users\Yannig\Documents\Occhiatana-village.jpg"/>
          <p:cNvPicPr>
            <a:picLocks noChangeAspect="1" noChangeArrowheads="1"/>
          </p:cNvPicPr>
          <p:nvPr/>
        </p:nvPicPr>
        <p:blipFill>
          <a:blip r:embed="rId2" cstate="print"/>
          <a:srcRect/>
          <a:stretch>
            <a:fillRect/>
          </a:stretch>
        </p:blipFill>
        <p:spPr bwMode="auto">
          <a:xfrm>
            <a:off x="241347" y="1772816"/>
            <a:ext cx="3672408" cy="378049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 calcmode="lin" valueType="num">
                                      <p:cBhvr>
                                        <p:cTn id="27"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29" dur="500"/>
                                        <p:tgtEl>
                                          <p:spTgt spid="3">
                                            <p:txEl>
                                              <p:pRg st="9" end="9"/>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 calcmode="lin" valueType="num">
                                      <p:cBhvr>
                                        <p:cTn id="32"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2400" dirty="0"/>
              <a:t>A partir du 21Mai 1769  et jusqu’au 15/06/1769...Letizia n’est  plus seule à CORTE….. MARBEUF y est aussi !</a:t>
            </a:r>
          </a:p>
        </p:txBody>
      </p:sp>
      <p:sp>
        <p:nvSpPr>
          <p:cNvPr id="3" name="Espace réservé du contenu 2"/>
          <p:cNvSpPr>
            <a:spLocks noGrp="1"/>
          </p:cNvSpPr>
          <p:nvPr>
            <p:ph idx="1"/>
          </p:nvPr>
        </p:nvSpPr>
        <p:spPr>
          <a:xfrm>
            <a:off x="5148064" y="1503803"/>
            <a:ext cx="3785624" cy="4547592"/>
          </a:xfrm>
        </p:spPr>
        <p:txBody>
          <a:bodyPr>
            <a:normAutofit/>
          </a:bodyPr>
          <a:lstStyle/>
          <a:p>
            <a:pPr marL="82296" lvl="0" indent="0">
              <a:buNone/>
            </a:pPr>
            <a:r>
              <a:rPr lang="fr-FR" sz="1600" b="1" dirty="0"/>
              <a:t>Le 19 mai PAOLI avait quitté  CORTE vers PORTO VECCHIO ou  Carlo BUONAPARTE assistera à son départ de CORSE ?</a:t>
            </a:r>
          </a:p>
          <a:p>
            <a:pPr marL="82296" lvl="0" indent="0">
              <a:buNone/>
            </a:pPr>
            <a:r>
              <a:rPr lang="fr-FR" sz="1600" b="1" dirty="0"/>
              <a:t>PAOLI dit ceci à Letizia: </a:t>
            </a:r>
          </a:p>
          <a:p>
            <a:pPr marL="82296" lvl="0" indent="0">
              <a:buNone/>
            </a:pPr>
            <a:r>
              <a:rPr lang="fr-FR" sz="1600" b="1" dirty="0"/>
              <a:t>« </a:t>
            </a:r>
            <a:r>
              <a:rPr lang="fr-FR" sz="1600" b="1" i="1" dirty="0">
                <a:solidFill>
                  <a:srgbClr val="0070C0"/>
                </a:solidFill>
              </a:rPr>
              <a:t>Je connais l'attachement que vous porte MARBEUF et vous demande d'user de toute votre influence sur lui » </a:t>
            </a:r>
          </a:p>
          <a:p>
            <a:pPr marL="82296" lvl="0" indent="0">
              <a:buNone/>
            </a:pPr>
            <a:r>
              <a:rPr lang="fr-FR" sz="1600" b="1" dirty="0"/>
              <a:t>Le 21 Mai 1769 , MARBEUF entre avec ses troupes dans CORTE</a:t>
            </a:r>
          </a:p>
          <a:p>
            <a:pPr marL="82296" lvl="0" indent="0">
              <a:buNone/>
            </a:pPr>
            <a:r>
              <a:rPr lang="fr-FR" sz="1600" b="1" dirty="0"/>
              <a:t>Il est accueilli par Letizia  émue aux larmes qui retrouve</a:t>
            </a:r>
          </a:p>
          <a:p>
            <a:pPr marL="82296" lvl="0" indent="0">
              <a:buNone/>
            </a:pPr>
            <a:r>
              <a:rPr lang="fr-FR" sz="1600" b="1" dirty="0"/>
              <a:t> MARBEUF   avec lequel elle n’avait cessé de correspondre…</a:t>
            </a:r>
          </a:p>
        </p:txBody>
      </p:sp>
      <p:pic>
        <p:nvPicPr>
          <p:cNvPr id="4" name="Picture 2" descr="C:\Users\Yannig\Documents\corte01.JPG"/>
          <p:cNvPicPr>
            <a:picLocks noChangeAspect="1" noChangeArrowheads="1"/>
          </p:cNvPicPr>
          <p:nvPr/>
        </p:nvPicPr>
        <p:blipFill>
          <a:blip r:embed="rId2" cstate="print"/>
          <a:srcRect/>
          <a:stretch>
            <a:fillRect/>
          </a:stretch>
        </p:blipFill>
        <p:spPr bwMode="auto">
          <a:xfrm>
            <a:off x="467544" y="1430198"/>
            <a:ext cx="4608512" cy="4608512"/>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03648" y="130622"/>
            <a:ext cx="7498080" cy="1152128"/>
          </a:xfrm>
        </p:spPr>
        <p:txBody>
          <a:bodyPr>
            <a:noAutofit/>
          </a:bodyPr>
          <a:lstStyle/>
          <a:p>
            <a:r>
              <a:rPr lang="fr-FR" sz="1800" b="1" dirty="0"/>
              <a:t>De fin Octobre 1768 au 18 Juin 1769 on ne peut pas affirmer que Carlo et Letizia   se soient rencontrés pour concevoir un Napoléon qui serait né 9 mois plus tard le 15 Aout 1769</a:t>
            </a:r>
          </a:p>
        </p:txBody>
      </p:sp>
      <p:pic>
        <p:nvPicPr>
          <p:cNvPr id="4" name="Espace réservé du contenu 3"/>
          <p:cNvPicPr>
            <a:picLocks noGrp="1" noChangeAspect="1"/>
          </p:cNvPicPr>
          <p:nvPr>
            <p:ph idx="1"/>
          </p:nvPr>
        </p:nvPicPr>
        <p:blipFill>
          <a:blip r:embed="rId2" cstate="print">
            <a:alphaModFix/>
            <a:lum/>
          </a:blip>
          <a:stretch>
            <a:fillRect/>
          </a:stretch>
        </p:blipFill>
        <p:spPr>
          <a:xfrm>
            <a:off x="5944666" y="1782762"/>
            <a:ext cx="2808312" cy="4800600"/>
          </a:xfrm>
        </p:spPr>
      </p:pic>
      <p:sp>
        <p:nvSpPr>
          <p:cNvPr id="5" name="ZoneTexte 4"/>
          <p:cNvSpPr txBox="1"/>
          <p:nvPr/>
        </p:nvSpPr>
        <p:spPr>
          <a:xfrm>
            <a:off x="1232970" y="1282750"/>
            <a:ext cx="4608512" cy="5539978"/>
          </a:xfrm>
          <a:prstGeom prst="rect">
            <a:avLst/>
          </a:prstGeom>
          <a:noFill/>
        </p:spPr>
        <p:txBody>
          <a:bodyPr wrap="square" rtlCol="0">
            <a:spAutoFit/>
          </a:bodyPr>
          <a:lstStyle/>
          <a:p>
            <a:pPr algn="ctr"/>
            <a:r>
              <a:rPr lang="fr-FR" sz="1600" b="1" dirty="0"/>
              <a:t>Les troupes Françaises font mouvement autour de CORTE</a:t>
            </a:r>
          </a:p>
          <a:p>
            <a:pPr algn="ctr"/>
            <a:endParaRPr lang="fr-FR" sz="1600" b="1" dirty="0"/>
          </a:p>
          <a:p>
            <a:pPr algn="ctr"/>
            <a:r>
              <a:rPr lang="fr-FR" sz="1600" b="1" dirty="0"/>
              <a:t>Carlo chargé par PAOLI </a:t>
            </a:r>
          </a:p>
          <a:p>
            <a:pPr algn="ctr"/>
            <a:r>
              <a:rPr lang="fr-FR" sz="1600" b="1" dirty="0"/>
              <a:t>de la défense de TALLANO </a:t>
            </a:r>
          </a:p>
          <a:p>
            <a:pPr algn="ctr"/>
            <a:r>
              <a:rPr lang="fr-FR" sz="1600" b="1" dirty="0"/>
              <a:t> n’a vraisemblablement pas pris </a:t>
            </a:r>
          </a:p>
          <a:p>
            <a:pPr algn="ctr"/>
            <a:r>
              <a:rPr lang="fr-FR" sz="1600" b="1" dirty="0"/>
              <a:t>le risque d’abandon de poste</a:t>
            </a:r>
          </a:p>
          <a:p>
            <a:pPr algn="ctr"/>
            <a:endParaRPr lang="fr-FR" sz="1600" b="1" dirty="0"/>
          </a:p>
          <a:p>
            <a:pPr algn="ctr"/>
            <a:r>
              <a:rPr lang="fr-FR" sz="1600" b="1" dirty="0"/>
              <a:t> ainsi que celui  de se faire capturer par les troupes de MARBEUF</a:t>
            </a:r>
          </a:p>
          <a:p>
            <a:pPr algn="ctr"/>
            <a:r>
              <a:rPr lang="fr-FR" sz="1600" b="1" dirty="0"/>
              <a:t>Pour aller rejoindre Letizia dans CORTE </a:t>
            </a:r>
          </a:p>
          <a:p>
            <a:pPr algn="ctr"/>
            <a:endParaRPr lang="fr-FR" sz="1600" b="1" dirty="0"/>
          </a:p>
          <a:p>
            <a:pPr algn="ctr"/>
            <a:r>
              <a:rPr lang="fr-FR" sz="1600" b="1" dirty="0"/>
              <a:t>Si Napoléon n’a pu être conçu pendant cette période de 8 mois et demi .</a:t>
            </a:r>
          </a:p>
          <a:p>
            <a:pPr algn="ctr"/>
            <a:r>
              <a:rPr lang="fr-FR" sz="1600" b="1" dirty="0"/>
              <a:t>.il ne peut pas être né onze mois plus tard </a:t>
            </a:r>
          </a:p>
          <a:p>
            <a:pPr algn="ctr"/>
            <a:r>
              <a:rPr lang="fr-FR" sz="1600" b="1" dirty="0"/>
              <a:t> 1e 15/08/1769</a:t>
            </a:r>
          </a:p>
          <a:p>
            <a:pPr algn="ctr"/>
            <a:endParaRPr lang="fr-FR" sz="1600" b="1" dirty="0"/>
          </a:p>
          <a:p>
            <a:pPr algn="ctr"/>
            <a:r>
              <a:rPr lang="fr-FR" sz="1600" b="1" dirty="0"/>
              <a:t>Contrairement à ce qu’affirmera</a:t>
            </a:r>
          </a:p>
          <a:p>
            <a:pPr algn="ctr"/>
            <a:r>
              <a:rPr lang="fr-FR" sz="1600" b="1" dirty="0"/>
              <a:t> Carlo …2 ans plus tard </a:t>
            </a:r>
          </a:p>
          <a:p>
            <a:pPr algn="ctr"/>
            <a:r>
              <a:rPr lang="fr-FR" sz="1600" b="1" dirty="0"/>
              <a:t> lors d’un Baptême arrangé en famille..</a:t>
            </a:r>
          </a:p>
          <a:p>
            <a:pPr algn="ctr"/>
            <a:endParaRPr lang="fr-FR" sz="1600" b="1" dirty="0"/>
          </a:p>
          <a:p>
            <a:pPr algn="ctr"/>
            <a:r>
              <a:rPr lang="fr-FR" sz="1600" b="1" dirty="0"/>
              <a:t>Alors ou et quand est né Napoléon</a:t>
            </a:r>
            <a:r>
              <a:rPr lang="fr-FR" b="1" dirty="0"/>
              <a:t>..?</a:t>
            </a:r>
          </a:p>
        </p:txBody>
      </p:sp>
      <p:pic>
        <p:nvPicPr>
          <p:cNvPr id="8" name="Image 7">
            <a:extLst>
              <a:ext uri="{FF2B5EF4-FFF2-40B4-BE49-F238E27FC236}">
                <a16:creationId xmlns:a16="http://schemas.microsoft.com/office/drawing/2014/main" id="{5A8A4E61-3392-9D06-C6CF-A5AA7D13D96B}"/>
              </a:ext>
            </a:extLst>
          </p:cNvPr>
          <p:cNvPicPr>
            <a:picLocks noChangeAspect="1"/>
          </p:cNvPicPr>
          <p:nvPr/>
        </p:nvPicPr>
        <p:blipFill>
          <a:blip r:embed="rId3"/>
          <a:stretch>
            <a:fillRect/>
          </a:stretch>
        </p:blipFill>
        <p:spPr>
          <a:xfrm>
            <a:off x="5978413" y="1735859"/>
            <a:ext cx="2695575" cy="4762500"/>
          </a:xfrm>
          <a:prstGeom prst="rect">
            <a:avLst/>
          </a:prstGeom>
        </p:spPr>
      </p:pic>
      <p:sp>
        <p:nvSpPr>
          <p:cNvPr id="9" name="Flèche : gauche 8">
            <a:extLst>
              <a:ext uri="{FF2B5EF4-FFF2-40B4-BE49-F238E27FC236}">
                <a16:creationId xmlns:a16="http://schemas.microsoft.com/office/drawing/2014/main" id="{B0E7FDBA-2783-7027-5D01-6C54381905C9}"/>
              </a:ext>
            </a:extLst>
          </p:cNvPr>
          <p:cNvSpPr/>
          <p:nvPr/>
        </p:nvSpPr>
        <p:spPr>
          <a:xfrm>
            <a:off x="7596966" y="3501008"/>
            <a:ext cx="1224136" cy="2880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 droite 9">
            <a:extLst>
              <a:ext uri="{FF2B5EF4-FFF2-40B4-BE49-F238E27FC236}">
                <a16:creationId xmlns:a16="http://schemas.microsoft.com/office/drawing/2014/main" id="{A8D64EF8-B6E5-0064-9377-C09465EE2EAA}"/>
              </a:ext>
            </a:extLst>
          </p:cNvPr>
          <p:cNvSpPr/>
          <p:nvPr/>
        </p:nvSpPr>
        <p:spPr>
          <a:xfrm>
            <a:off x="6269543" y="5595738"/>
            <a:ext cx="936104" cy="216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 calcmode="lin" valueType="num">
                                      <p:cBhvr additive="base">
                                        <p:cTn id="1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 calcmode="lin" valueType="num">
                                      <p:cBhvr additive="base">
                                        <p:cTn id="2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 calcmode="lin" valueType="num">
                                      <p:cBhvr additive="base">
                                        <p:cTn id="30"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 calcmode="lin" valueType="num">
                                      <p:cBhvr additive="base">
                                        <p:cTn id="4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anim calcmode="lin" valueType="num">
                                      <p:cBhvr additive="base">
                                        <p:cTn id="4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anim calcmode="lin" valueType="num">
                                      <p:cBhvr additive="base">
                                        <p:cTn id="5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
                                            <p:txEl>
                                              <p:pRg st="11" end="11"/>
                                            </p:txEl>
                                          </p:spTgt>
                                        </p:tgtEl>
                                        <p:attrNameLst>
                                          <p:attrName>style.visibility</p:attrName>
                                        </p:attrNameLst>
                                      </p:cBhvr>
                                      <p:to>
                                        <p:strVal val="visible"/>
                                      </p:to>
                                    </p:set>
                                    <p:anim calcmode="lin" valueType="num">
                                      <p:cBhvr additive="base">
                                        <p:cTn id="55"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5">
                                            <p:txEl>
                                              <p:pRg st="12" end="12"/>
                                            </p:txEl>
                                          </p:spTgt>
                                        </p:tgtEl>
                                        <p:attrNameLst>
                                          <p:attrName>style.visibility</p:attrName>
                                        </p:attrNameLst>
                                      </p:cBhvr>
                                      <p:to>
                                        <p:strVal val="visible"/>
                                      </p:to>
                                    </p:set>
                                    <p:anim calcmode="lin" valueType="num">
                                      <p:cBhvr additive="base">
                                        <p:cTn id="59"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
                                            <p:txEl>
                                              <p:pRg st="14" end="14"/>
                                            </p:txEl>
                                          </p:spTgt>
                                        </p:tgtEl>
                                        <p:attrNameLst>
                                          <p:attrName>style.visibility</p:attrName>
                                        </p:attrNameLst>
                                      </p:cBhvr>
                                      <p:to>
                                        <p:strVal val="visible"/>
                                      </p:to>
                                    </p:set>
                                    <p:anim calcmode="lin" valueType="num">
                                      <p:cBhvr additive="base">
                                        <p:cTn id="65"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5">
                                            <p:txEl>
                                              <p:pRg st="14" end="1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5">
                                            <p:txEl>
                                              <p:pRg st="15" end="15"/>
                                            </p:txEl>
                                          </p:spTgt>
                                        </p:tgtEl>
                                        <p:attrNameLst>
                                          <p:attrName>style.visibility</p:attrName>
                                        </p:attrNameLst>
                                      </p:cBhvr>
                                      <p:to>
                                        <p:strVal val="visible"/>
                                      </p:to>
                                    </p:set>
                                    <p:anim calcmode="lin" valueType="num">
                                      <p:cBhvr additive="base">
                                        <p:cTn id="69" dur="5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5">
                                            <p:txEl>
                                              <p:pRg st="15" end="15"/>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5">
                                            <p:txEl>
                                              <p:pRg st="16" end="16"/>
                                            </p:txEl>
                                          </p:spTgt>
                                        </p:tgtEl>
                                        <p:attrNameLst>
                                          <p:attrName>style.visibility</p:attrName>
                                        </p:attrNameLst>
                                      </p:cBhvr>
                                      <p:to>
                                        <p:strVal val="visible"/>
                                      </p:to>
                                    </p:set>
                                    <p:anim calcmode="lin" valueType="num">
                                      <p:cBhvr additive="base">
                                        <p:cTn id="73" dur="500" fill="hold"/>
                                        <p:tgtEl>
                                          <p:spTgt spid="5">
                                            <p:txEl>
                                              <p:pRg st="16" end="16"/>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5">
                                            <p:txEl>
                                              <p:pRg st="18" end="18"/>
                                            </p:txEl>
                                          </p:spTgt>
                                        </p:tgtEl>
                                        <p:attrNameLst>
                                          <p:attrName>style.visibility</p:attrName>
                                        </p:attrNameLst>
                                      </p:cBhvr>
                                      <p:to>
                                        <p:strVal val="visible"/>
                                      </p:to>
                                    </p:set>
                                    <p:anim calcmode="lin" valueType="num">
                                      <p:cBhvr>
                                        <p:cTn id="79" dur="500" fill="hold"/>
                                        <p:tgtEl>
                                          <p:spTgt spid="5">
                                            <p:txEl>
                                              <p:pRg st="18" end="18"/>
                                            </p:txEl>
                                          </p:spTgt>
                                        </p:tgtEl>
                                        <p:attrNameLst>
                                          <p:attrName>ppt_w</p:attrName>
                                        </p:attrNameLst>
                                      </p:cBhvr>
                                      <p:tavLst>
                                        <p:tav tm="0">
                                          <p:val>
                                            <p:fltVal val="0"/>
                                          </p:val>
                                        </p:tav>
                                        <p:tav tm="100000">
                                          <p:val>
                                            <p:strVal val="#ppt_w"/>
                                          </p:val>
                                        </p:tav>
                                      </p:tavLst>
                                    </p:anim>
                                    <p:anim calcmode="lin" valueType="num">
                                      <p:cBhvr>
                                        <p:cTn id="80" dur="500" fill="hold"/>
                                        <p:tgtEl>
                                          <p:spTgt spid="5">
                                            <p:txEl>
                                              <p:pRg st="18" end="18"/>
                                            </p:txEl>
                                          </p:spTgt>
                                        </p:tgtEl>
                                        <p:attrNameLst>
                                          <p:attrName>ppt_h</p:attrName>
                                        </p:attrNameLst>
                                      </p:cBhvr>
                                      <p:tavLst>
                                        <p:tav tm="0">
                                          <p:val>
                                            <p:fltVal val="0"/>
                                          </p:val>
                                        </p:tav>
                                        <p:tav tm="100000">
                                          <p:val>
                                            <p:strVal val="#ppt_h"/>
                                          </p:val>
                                        </p:tav>
                                      </p:tavLst>
                                    </p:anim>
                                    <p:animEffect transition="in" filter="fade">
                                      <p:cBhvr>
                                        <p:cTn id="81" dur="500"/>
                                        <p:tgtEl>
                                          <p:spTgt spid="5">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9632" y="116632"/>
            <a:ext cx="7632848" cy="1143000"/>
          </a:xfrm>
        </p:spPr>
        <p:txBody>
          <a:bodyPr>
            <a:normAutofit/>
          </a:bodyPr>
          <a:lstStyle/>
          <a:p>
            <a:pPr algn="ctr"/>
            <a:r>
              <a:rPr lang="fr-FR" sz="2000" b="1" dirty="0"/>
              <a:t>La situation militaire en CORSE entre le 1 et le 5 Juin1769 </a:t>
            </a:r>
            <a:br>
              <a:rPr lang="fr-FR" sz="2000" b="1" dirty="0"/>
            </a:br>
            <a:r>
              <a:rPr lang="fr-FR" sz="2000" b="1" dirty="0"/>
              <a:t>Ne permets toujours pas  Carlo et Letizia, </a:t>
            </a:r>
            <a:br>
              <a:rPr lang="fr-FR" sz="2000" b="1" dirty="0"/>
            </a:br>
            <a:r>
              <a:rPr lang="fr-FR" sz="2000" b="1" dirty="0"/>
              <a:t>séparés depuis fin octobre 1768 de se rencontrer  </a:t>
            </a:r>
          </a:p>
        </p:txBody>
      </p:sp>
      <p:sp>
        <p:nvSpPr>
          <p:cNvPr id="5" name="Rectangle 4"/>
          <p:cNvSpPr/>
          <p:nvPr/>
        </p:nvSpPr>
        <p:spPr>
          <a:xfrm>
            <a:off x="5122384" y="1383598"/>
            <a:ext cx="4131588" cy="5355312"/>
          </a:xfrm>
          <a:prstGeom prst="rect">
            <a:avLst/>
          </a:prstGeom>
        </p:spPr>
        <p:txBody>
          <a:bodyPr wrap="square">
            <a:spAutoFit/>
          </a:bodyPr>
          <a:lstStyle/>
          <a:p>
            <a:r>
              <a:rPr lang="fr-FR" b="1" dirty="0"/>
              <a:t>Après la défaite de PONTE NOVU d'autres combats acharnés eurent lieu du 1er au 5 Juin</a:t>
            </a:r>
            <a:r>
              <a:rPr lang="fr-FR" b="1" dirty="0">
                <a:hlinkClick r:id="rId2" tooltip="5 juin"/>
              </a:rPr>
              <a:t> </a:t>
            </a:r>
            <a:r>
              <a:rPr lang="fr-FR" b="1" dirty="0"/>
              <a:t>, dans la région de Vico  entre les troupes de e PAOLI et celles du Comte de NARBONNE, commandant militaire d Ajaccio. </a:t>
            </a:r>
          </a:p>
          <a:p>
            <a:endParaRPr lang="fr-FR" b="1" dirty="0"/>
          </a:p>
          <a:p>
            <a:r>
              <a:rPr lang="fr-FR" b="1" dirty="0"/>
              <a:t>Dans la même période, les Corses s'opposèrent vainement, à l'avance des troupes Françaises comme dans le </a:t>
            </a:r>
            <a:r>
              <a:rPr lang="fr-FR" b="1" dirty="0" err="1"/>
              <a:t>Fiumorbo</a:t>
            </a:r>
            <a:r>
              <a:rPr lang="fr-FR" b="1" dirty="0"/>
              <a:t> ou à </a:t>
            </a:r>
            <a:r>
              <a:rPr lang="fr-FR" b="1" dirty="0" err="1"/>
              <a:t>Vivario</a:t>
            </a:r>
            <a:r>
              <a:rPr lang="fr-FR" b="1" dirty="0"/>
              <a:t>.</a:t>
            </a:r>
          </a:p>
          <a:p>
            <a:br>
              <a:rPr lang="fr-FR" b="1" dirty="0"/>
            </a:br>
            <a:r>
              <a:rPr lang="fr-FR" b="1" dirty="0"/>
              <a:t>Les Français cherchaient à capturer Pascal Paoli, qui réussi à « s'échapper », avec 300 fidèles, en s'embarquant à Porto </a:t>
            </a:r>
            <a:r>
              <a:rPr lang="fr-FR" b="1" dirty="0" err="1"/>
              <a:t>Vecchio</a:t>
            </a:r>
            <a:r>
              <a:rPr lang="fr-FR" b="1" dirty="0"/>
              <a:t> le 13 Juin 1769 pour Livourne en Italie.</a:t>
            </a:r>
            <a:br>
              <a:rPr lang="fr-FR" b="1" dirty="0"/>
            </a:br>
            <a:endParaRPr lang="fr-FR" b="1" dirty="0"/>
          </a:p>
        </p:txBody>
      </p:sp>
      <p:pic>
        <p:nvPicPr>
          <p:cNvPr id="4" name="Image 3">
            <a:extLst>
              <a:ext uri="{FF2B5EF4-FFF2-40B4-BE49-F238E27FC236}">
                <a16:creationId xmlns:a16="http://schemas.microsoft.com/office/drawing/2014/main" id="{E530A520-9381-B8A4-FE4C-115B30E22877}"/>
              </a:ext>
            </a:extLst>
          </p:cNvPr>
          <p:cNvPicPr>
            <a:picLocks noChangeAspect="1"/>
          </p:cNvPicPr>
          <p:nvPr/>
        </p:nvPicPr>
        <p:blipFill>
          <a:blip r:embed="rId3"/>
          <a:stretch>
            <a:fillRect/>
          </a:stretch>
        </p:blipFill>
        <p:spPr>
          <a:xfrm>
            <a:off x="1103989" y="1244359"/>
            <a:ext cx="3893665" cy="5755123"/>
          </a:xfrm>
          <a:prstGeom prst="rect">
            <a:avLst/>
          </a:prstGeom>
        </p:spPr>
      </p:pic>
      <p:sp>
        <p:nvSpPr>
          <p:cNvPr id="6" name="Ellipse 5">
            <a:extLst>
              <a:ext uri="{FF2B5EF4-FFF2-40B4-BE49-F238E27FC236}">
                <a16:creationId xmlns:a16="http://schemas.microsoft.com/office/drawing/2014/main" id="{9CFBFE68-3B64-087D-36AC-0E78E7DEF81A}"/>
              </a:ext>
            </a:extLst>
          </p:cNvPr>
          <p:cNvSpPr/>
          <p:nvPr/>
        </p:nvSpPr>
        <p:spPr>
          <a:xfrm>
            <a:off x="1976851" y="4209934"/>
            <a:ext cx="899078" cy="2731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dirty="0"/>
              <a:t>VICO</a:t>
            </a:r>
          </a:p>
        </p:txBody>
      </p:sp>
      <p:sp>
        <p:nvSpPr>
          <p:cNvPr id="7" name="Ellipse 6">
            <a:extLst>
              <a:ext uri="{FF2B5EF4-FFF2-40B4-BE49-F238E27FC236}">
                <a16:creationId xmlns:a16="http://schemas.microsoft.com/office/drawing/2014/main" id="{A54AED7E-7A3F-E911-9A2E-DF4075AC7A73}"/>
              </a:ext>
            </a:extLst>
          </p:cNvPr>
          <p:cNvSpPr/>
          <p:nvPr/>
        </p:nvSpPr>
        <p:spPr>
          <a:xfrm>
            <a:off x="3204759" y="3886501"/>
            <a:ext cx="864096" cy="29807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dirty="0"/>
              <a:t>VIVARIO</a:t>
            </a:r>
          </a:p>
        </p:txBody>
      </p:sp>
      <p:sp>
        <p:nvSpPr>
          <p:cNvPr id="8" name="Arc 7">
            <a:extLst>
              <a:ext uri="{FF2B5EF4-FFF2-40B4-BE49-F238E27FC236}">
                <a16:creationId xmlns:a16="http://schemas.microsoft.com/office/drawing/2014/main" id="{39804445-567D-8D5B-8E32-9D0D71BF1DE4}"/>
              </a:ext>
            </a:extLst>
          </p:cNvPr>
          <p:cNvSpPr/>
          <p:nvPr/>
        </p:nvSpPr>
        <p:spPr>
          <a:xfrm rot="7461014">
            <a:off x="2563207" y="2331408"/>
            <a:ext cx="1477945" cy="1551831"/>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fr-FR"/>
          </a:p>
        </p:txBody>
      </p:sp>
      <p:sp>
        <p:nvSpPr>
          <p:cNvPr id="9" name="Arc 8">
            <a:extLst>
              <a:ext uri="{FF2B5EF4-FFF2-40B4-BE49-F238E27FC236}">
                <a16:creationId xmlns:a16="http://schemas.microsoft.com/office/drawing/2014/main" id="{E623A6DD-98B1-8409-F059-BAEF8EACF732}"/>
              </a:ext>
            </a:extLst>
          </p:cNvPr>
          <p:cNvSpPr/>
          <p:nvPr/>
        </p:nvSpPr>
        <p:spPr>
          <a:xfrm rot="6498017">
            <a:off x="1469639" y="2715808"/>
            <a:ext cx="1143483" cy="1528907"/>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fr-FR"/>
          </a:p>
        </p:txBody>
      </p:sp>
      <p:cxnSp>
        <p:nvCxnSpPr>
          <p:cNvPr id="13" name="Connecteur droit avec flèche 12">
            <a:extLst>
              <a:ext uri="{FF2B5EF4-FFF2-40B4-BE49-F238E27FC236}">
                <a16:creationId xmlns:a16="http://schemas.microsoft.com/office/drawing/2014/main" id="{74B0E8BE-521D-B341-105E-ED24B3BEFCA6}"/>
              </a:ext>
            </a:extLst>
          </p:cNvPr>
          <p:cNvCxnSpPr/>
          <p:nvPr/>
        </p:nvCxnSpPr>
        <p:spPr>
          <a:xfrm>
            <a:off x="-1260648" y="-459432"/>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Flèche : bas 13">
            <a:extLst>
              <a:ext uri="{FF2B5EF4-FFF2-40B4-BE49-F238E27FC236}">
                <a16:creationId xmlns:a16="http://schemas.microsoft.com/office/drawing/2014/main" id="{F65AB4E3-211A-6FD8-A5F7-C684B8B6325B}"/>
              </a:ext>
            </a:extLst>
          </p:cNvPr>
          <p:cNvSpPr/>
          <p:nvPr/>
        </p:nvSpPr>
        <p:spPr>
          <a:xfrm rot="19088494">
            <a:off x="2903993" y="4498072"/>
            <a:ext cx="370650" cy="1508491"/>
          </a:xfrm>
          <a:prstGeom prst="down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5" name="Flèche : bas 14">
            <a:extLst>
              <a:ext uri="{FF2B5EF4-FFF2-40B4-BE49-F238E27FC236}">
                <a16:creationId xmlns:a16="http://schemas.microsoft.com/office/drawing/2014/main" id="{69D1D11B-83CC-5F63-5F57-EDC5408338D4}"/>
              </a:ext>
            </a:extLst>
          </p:cNvPr>
          <p:cNvSpPr/>
          <p:nvPr/>
        </p:nvSpPr>
        <p:spPr>
          <a:xfrm rot="20493049">
            <a:off x="3572706" y="4228915"/>
            <a:ext cx="359129" cy="1472707"/>
          </a:xfrm>
          <a:prstGeom prst="down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 calcmode="lin" valueType="num">
                                      <p:cBhvr additive="base">
                                        <p:cTn id="3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barn(inVertical)">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
                                            <p:txEl>
                                              <p:pRg st="3" end="3"/>
                                            </p:txEl>
                                          </p:spTgt>
                                        </p:tgtEl>
                                        <p:attrNameLst>
                                          <p:attrName>style.visibility</p:attrName>
                                        </p:attrNameLst>
                                      </p:cBhvr>
                                      <p:to>
                                        <p:strVal val="visible"/>
                                      </p:to>
                                    </p:set>
                                    <p:anim calcmode="lin" valueType="num">
                                      <p:cBhvr additive="base">
                                        <p:cTn id="48"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arn(inVertical)">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2000" b="1" dirty="0"/>
              <a:t>13 Juin 1769 Charles aurait assisté au départ de PAOLI à PORTOVECCHIO</a:t>
            </a:r>
          </a:p>
        </p:txBody>
      </p:sp>
      <p:sp>
        <p:nvSpPr>
          <p:cNvPr id="3" name="Espace réservé du contenu 2"/>
          <p:cNvSpPr>
            <a:spLocks noGrp="1"/>
          </p:cNvSpPr>
          <p:nvPr>
            <p:ph idx="1"/>
          </p:nvPr>
        </p:nvSpPr>
        <p:spPr>
          <a:xfrm>
            <a:off x="5580112" y="1700808"/>
            <a:ext cx="3321616" cy="4800600"/>
          </a:xfrm>
        </p:spPr>
        <p:txBody>
          <a:bodyPr>
            <a:normAutofit fontScale="47500" lnSpcReduction="20000"/>
          </a:bodyPr>
          <a:lstStyle/>
          <a:p>
            <a:pPr marL="0" lvl="0" indent="0" algn="ctr">
              <a:buNone/>
            </a:pPr>
            <a:r>
              <a:rPr lang="fr-FR" b="1" dirty="0"/>
              <a:t>Carlo est à</a:t>
            </a:r>
          </a:p>
          <a:p>
            <a:pPr marL="0" lvl="0" indent="0" algn="ctr">
              <a:buNone/>
            </a:pPr>
            <a:r>
              <a:rPr lang="fr-FR" b="1" dirty="0"/>
              <a:t>  2 jours de marche de CORTE </a:t>
            </a:r>
          </a:p>
          <a:p>
            <a:pPr marL="0" lvl="0" indent="0" algn="ctr">
              <a:buNone/>
            </a:pPr>
            <a:endParaRPr lang="fr-FR" b="1" dirty="0"/>
          </a:p>
          <a:p>
            <a:pPr marL="0" lvl="0" indent="0" algn="ctr">
              <a:buNone/>
            </a:pPr>
            <a:r>
              <a:rPr lang="fr-FR" b="1" dirty="0"/>
              <a:t>il assiste  à PORTO VECCHIO au départ de la CORSE</a:t>
            </a:r>
          </a:p>
          <a:p>
            <a:pPr marL="0" lvl="0" indent="0" algn="ctr">
              <a:buNone/>
            </a:pPr>
            <a:r>
              <a:rPr lang="fr-FR" b="1" dirty="0"/>
              <a:t> de PAOLI</a:t>
            </a:r>
          </a:p>
          <a:p>
            <a:pPr marL="0" lvl="0" indent="0" algn="ctr">
              <a:buNone/>
            </a:pPr>
            <a:endParaRPr lang="fr-FR" b="1" dirty="0"/>
          </a:p>
          <a:p>
            <a:pPr marL="0" lvl="0" indent="0" algn="ctr">
              <a:buNone/>
            </a:pPr>
            <a:r>
              <a:rPr lang="fr-FR" b="1" dirty="0"/>
              <a:t>Letizia  à CORTE </a:t>
            </a:r>
          </a:p>
          <a:p>
            <a:pPr marL="0" lvl="0" indent="0" algn="ctr">
              <a:buNone/>
            </a:pPr>
            <a:r>
              <a:rPr lang="fr-FR" b="1" dirty="0"/>
              <a:t>avec MARBEUF </a:t>
            </a:r>
          </a:p>
          <a:p>
            <a:pPr marL="0" lvl="0" indent="0" algn="ctr">
              <a:buNone/>
            </a:pPr>
            <a:r>
              <a:rPr lang="fr-FR" b="1" dirty="0"/>
              <a:t>depuis le 21 Mai,  </a:t>
            </a:r>
          </a:p>
          <a:p>
            <a:pPr marL="0" lvl="0" indent="0" algn="ctr">
              <a:buNone/>
            </a:pPr>
            <a:endParaRPr lang="fr-FR" b="1" dirty="0"/>
          </a:p>
          <a:p>
            <a:pPr marL="0" lvl="0" indent="0" algn="ctr">
              <a:buNone/>
            </a:pPr>
            <a:r>
              <a:rPr lang="fr-FR" b="1" dirty="0"/>
              <a:t>fait ses bagages </a:t>
            </a:r>
          </a:p>
          <a:p>
            <a:pPr marL="0" lvl="0" indent="0" algn="ctr">
              <a:buNone/>
            </a:pPr>
            <a:r>
              <a:rPr lang="fr-FR" b="1" dirty="0"/>
              <a:t> pour   Ajaccio le 15 Juin 1769</a:t>
            </a:r>
          </a:p>
          <a:p>
            <a:pPr marL="0" lvl="0" indent="0" algn="ctr">
              <a:buNone/>
            </a:pPr>
            <a:endParaRPr lang="fr-FR" b="1" dirty="0"/>
          </a:p>
          <a:p>
            <a:pPr marL="0" lvl="0" indent="0" algn="ctr">
              <a:buNone/>
            </a:pPr>
            <a:r>
              <a:rPr lang="fr-FR" b="1" dirty="0"/>
              <a:t>Carlo ralliera très rapidement les français et MARBEUF</a:t>
            </a:r>
          </a:p>
          <a:p>
            <a:pPr marL="0" lvl="0" indent="0" algn="ctr">
              <a:buNone/>
            </a:pPr>
            <a:r>
              <a:rPr lang="fr-FR" b="1" dirty="0"/>
              <a:t> abandonnant</a:t>
            </a:r>
          </a:p>
          <a:p>
            <a:pPr marL="0" lvl="0" indent="0" algn="ctr">
              <a:buNone/>
            </a:pPr>
            <a:r>
              <a:rPr lang="fr-FR" b="1" dirty="0"/>
              <a:t> la cause de «  </a:t>
            </a:r>
            <a:r>
              <a:rPr lang="fr-FR" b="1" i="1" dirty="0"/>
              <a:t>son ami  PAOLI </a:t>
            </a:r>
            <a:r>
              <a:rPr lang="fr-FR" b="1" dirty="0"/>
              <a:t>»</a:t>
            </a:r>
          </a:p>
          <a:p>
            <a:endParaRPr lang="fr-FR" dirty="0"/>
          </a:p>
        </p:txBody>
      </p:sp>
      <p:pic>
        <p:nvPicPr>
          <p:cNvPr id="3078" name="Picture 6" descr="C:\Users\Yannig\Documents\th (23).jpg"/>
          <p:cNvPicPr>
            <a:picLocks noChangeAspect="1" noChangeArrowheads="1"/>
          </p:cNvPicPr>
          <p:nvPr/>
        </p:nvPicPr>
        <p:blipFill>
          <a:blip r:embed="rId2" cstate="print"/>
          <a:srcRect/>
          <a:stretch>
            <a:fillRect/>
          </a:stretch>
        </p:blipFill>
        <p:spPr bwMode="auto">
          <a:xfrm>
            <a:off x="1259632" y="1700808"/>
            <a:ext cx="4248472" cy="4536504"/>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 calcmode="lin" valueType="num">
                                      <p:cBhvr additive="base">
                                        <p:cTn id="1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 calcmode="lin" valueType="num">
                                      <p:cBhvr additive="base">
                                        <p:cTn id="1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anim calcmode="lin" valueType="num">
                                      <p:cBhvr additive="base">
                                        <p:cTn id="2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anim calcmode="lin" valueType="num">
                                      <p:cBhvr additive="base">
                                        <p:cTn id="2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anim calcmode="lin" valueType="num">
                                      <p:cBhvr additive="base">
                                        <p:cTn id="3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anim calcmode="lin" valueType="num">
                                      <p:cBhvr additive="base">
                                        <p:cTn id="3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202530"/>
            <a:ext cx="7812360" cy="624790"/>
          </a:xfrm>
        </p:spPr>
        <p:txBody>
          <a:bodyPr>
            <a:noAutofit/>
          </a:bodyPr>
          <a:lstStyle/>
          <a:p>
            <a:pPr algn="ctr"/>
            <a:r>
              <a:rPr lang="fr-FR" sz="2000" b="1" dirty="0"/>
              <a:t>Ils ne s’étaient pas revus depuis 8 mois et demi </a:t>
            </a:r>
          </a:p>
        </p:txBody>
      </p:sp>
      <p:pic>
        <p:nvPicPr>
          <p:cNvPr id="5" name="Image 4">
            <a:extLst>
              <a:ext uri="{FF2B5EF4-FFF2-40B4-BE49-F238E27FC236}">
                <a16:creationId xmlns:a16="http://schemas.microsoft.com/office/drawing/2014/main" id="{C070B8D7-D93B-782E-FA5D-012793945F22}"/>
              </a:ext>
            </a:extLst>
          </p:cNvPr>
          <p:cNvPicPr>
            <a:picLocks noChangeAspect="1"/>
          </p:cNvPicPr>
          <p:nvPr/>
        </p:nvPicPr>
        <p:blipFill>
          <a:blip r:embed="rId2"/>
          <a:stretch>
            <a:fillRect/>
          </a:stretch>
        </p:blipFill>
        <p:spPr>
          <a:xfrm>
            <a:off x="3425622" y="899428"/>
            <a:ext cx="2973384" cy="5756042"/>
          </a:xfrm>
          <a:prstGeom prst="rect">
            <a:avLst/>
          </a:prstGeom>
        </p:spPr>
      </p:pic>
      <p:sp>
        <p:nvSpPr>
          <p:cNvPr id="13" name="Flèche : gauche 12">
            <a:extLst>
              <a:ext uri="{FF2B5EF4-FFF2-40B4-BE49-F238E27FC236}">
                <a16:creationId xmlns:a16="http://schemas.microsoft.com/office/drawing/2014/main" id="{DDA20D27-28ED-4125-E952-FE1FAEAF5C9A}"/>
              </a:ext>
            </a:extLst>
          </p:cNvPr>
          <p:cNvSpPr/>
          <p:nvPr/>
        </p:nvSpPr>
        <p:spPr>
          <a:xfrm>
            <a:off x="5317556" y="2708920"/>
            <a:ext cx="2973384" cy="106772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Départ le 15 juin Letizia 1769</a:t>
            </a:r>
          </a:p>
        </p:txBody>
      </p:sp>
      <p:sp>
        <p:nvSpPr>
          <p:cNvPr id="14" name="Flèche : gauche 13">
            <a:extLst>
              <a:ext uri="{FF2B5EF4-FFF2-40B4-BE49-F238E27FC236}">
                <a16:creationId xmlns:a16="http://schemas.microsoft.com/office/drawing/2014/main" id="{6F2F9467-E00C-AFF2-B8BC-408EFBC265B8}"/>
              </a:ext>
            </a:extLst>
          </p:cNvPr>
          <p:cNvSpPr/>
          <p:nvPr/>
        </p:nvSpPr>
        <p:spPr>
          <a:xfrm>
            <a:off x="6119664" y="4725144"/>
            <a:ext cx="2880320" cy="163237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Départ le 13 Juin 1769 ..Carlo BUONAPARTE </a:t>
            </a:r>
            <a:endParaRPr lang="fr-FR" dirty="0"/>
          </a:p>
        </p:txBody>
      </p:sp>
      <p:cxnSp>
        <p:nvCxnSpPr>
          <p:cNvPr id="16" name="Connecteur droit avec flèche 15">
            <a:extLst>
              <a:ext uri="{FF2B5EF4-FFF2-40B4-BE49-F238E27FC236}">
                <a16:creationId xmlns:a16="http://schemas.microsoft.com/office/drawing/2014/main" id="{0D7DA8CB-3B8C-812B-2619-E434BE2AA749}"/>
              </a:ext>
            </a:extLst>
          </p:cNvPr>
          <p:cNvCxnSpPr>
            <a:cxnSpLocks/>
          </p:cNvCxnSpPr>
          <p:nvPr/>
        </p:nvCxnSpPr>
        <p:spPr>
          <a:xfrm flipH="1">
            <a:off x="4085692" y="3212976"/>
            <a:ext cx="1062372" cy="14393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Connecteur droit avec flèche 17">
            <a:extLst>
              <a:ext uri="{FF2B5EF4-FFF2-40B4-BE49-F238E27FC236}">
                <a16:creationId xmlns:a16="http://schemas.microsoft.com/office/drawing/2014/main" id="{ECA892DC-6E5A-FC46-E389-1C2DB5531FD5}"/>
              </a:ext>
            </a:extLst>
          </p:cNvPr>
          <p:cNvCxnSpPr>
            <a:cxnSpLocks/>
          </p:cNvCxnSpPr>
          <p:nvPr/>
        </p:nvCxnSpPr>
        <p:spPr>
          <a:xfrm flipH="1" flipV="1">
            <a:off x="4139952" y="4725144"/>
            <a:ext cx="1177604" cy="875208"/>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
        <p:nvSpPr>
          <p:cNvPr id="20" name="Flèche : droite 19">
            <a:extLst>
              <a:ext uri="{FF2B5EF4-FFF2-40B4-BE49-F238E27FC236}">
                <a16:creationId xmlns:a16="http://schemas.microsoft.com/office/drawing/2014/main" id="{E3304612-ED7F-FB8D-1D3A-A0584AC82759}"/>
              </a:ext>
            </a:extLst>
          </p:cNvPr>
          <p:cNvSpPr/>
          <p:nvPr/>
        </p:nvSpPr>
        <p:spPr>
          <a:xfrm>
            <a:off x="144016" y="3933056"/>
            <a:ext cx="3227499" cy="16672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18 juin 1769</a:t>
            </a:r>
          </a:p>
          <a:p>
            <a:pPr algn="ctr"/>
            <a:r>
              <a:rPr lang="fr-FR" dirty="0"/>
              <a:t>Letizia et CARLO se  retrouvent à AJACCIO</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2173" y="116632"/>
            <a:ext cx="7498080" cy="1143000"/>
          </a:xfrm>
        </p:spPr>
        <p:txBody>
          <a:bodyPr>
            <a:normAutofit/>
          </a:bodyPr>
          <a:lstStyle/>
          <a:p>
            <a:pPr algn="ctr"/>
            <a:r>
              <a:rPr lang="fr-FR" sz="2400" dirty="0"/>
              <a:t>15 Aout 1769 </a:t>
            </a:r>
            <a:br>
              <a:rPr lang="fr-FR" sz="2400" dirty="0"/>
            </a:br>
            <a:r>
              <a:rPr lang="fr-FR" sz="2400" dirty="0"/>
              <a:t>date supposée de la naissance de Napoléon</a:t>
            </a:r>
          </a:p>
        </p:txBody>
      </p:sp>
      <p:sp>
        <p:nvSpPr>
          <p:cNvPr id="3" name="Espace réservé du contenu 2"/>
          <p:cNvSpPr>
            <a:spLocks noGrp="1"/>
          </p:cNvSpPr>
          <p:nvPr>
            <p:ph idx="1"/>
          </p:nvPr>
        </p:nvSpPr>
        <p:spPr>
          <a:xfrm>
            <a:off x="1372173" y="1366136"/>
            <a:ext cx="7498080" cy="5491864"/>
          </a:xfrm>
        </p:spPr>
        <p:txBody>
          <a:bodyPr>
            <a:normAutofit fontScale="32500" lnSpcReduction="20000"/>
          </a:bodyPr>
          <a:lstStyle/>
          <a:p>
            <a:pPr marL="82296" lvl="0" indent="0" algn="ctr">
              <a:buNone/>
            </a:pPr>
            <a:r>
              <a:rPr lang="fr-FR" sz="4900" dirty="0"/>
              <a:t>C'est Carlo à Ajaccio qui le 21 Juillet  1771</a:t>
            </a:r>
          </a:p>
          <a:p>
            <a:pPr marL="82296" lvl="0" indent="0" algn="ctr">
              <a:buNone/>
            </a:pPr>
            <a:r>
              <a:rPr lang="fr-FR" sz="4900" dirty="0"/>
              <a:t> déclarera  le jour de son baptême  </a:t>
            </a:r>
          </a:p>
          <a:p>
            <a:pPr marL="82296" lvl="0" indent="0" algn="ctr">
              <a:buNone/>
            </a:pPr>
            <a:r>
              <a:rPr lang="fr-FR" sz="4900" dirty="0"/>
              <a:t>que Napoléon son fils est né 2 ans plutôt le 15 aout 1769 à AJACCIO</a:t>
            </a:r>
          </a:p>
          <a:p>
            <a:pPr marL="82296" lvl="0" indent="0" algn="ctr">
              <a:buNone/>
            </a:pPr>
            <a:endParaRPr lang="fr-FR" sz="4900" dirty="0"/>
          </a:p>
          <a:p>
            <a:pPr marL="82296" lvl="0" indent="0" algn="ctr">
              <a:buNone/>
            </a:pPr>
            <a:r>
              <a:rPr lang="fr-FR" sz="4900" dirty="0"/>
              <a:t>La CORSE appartient toujours à la République de GENES</a:t>
            </a:r>
          </a:p>
          <a:p>
            <a:pPr marL="82296" lvl="0" indent="0" algn="ctr">
              <a:buNone/>
            </a:pPr>
            <a:r>
              <a:rPr lang="fr-FR" sz="4900" dirty="0"/>
              <a:t>Qui a confié provisoirement son administration à la France</a:t>
            </a:r>
          </a:p>
          <a:p>
            <a:pPr marL="82296" lvl="0" indent="0" algn="ctr">
              <a:buNone/>
            </a:pPr>
            <a:endParaRPr lang="fr-FR" sz="4900" dirty="0"/>
          </a:p>
          <a:p>
            <a:pPr marL="82296" lvl="0" indent="0" algn="ctr">
              <a:buNone/>
            </a:pPr>
            <a:r>
              <a:rPr lang="fr-FR" sz="4900" b="1" dirty="0"/>
              <a:t>Il n' y a pas d'acte d'Etat Civil  à cette époque..</a:t>
            </a:r>
          </a:p>
          <a:p>
            <a:pPr marL="82296" lvl="0" indent="0" algn="ctr">
              <a:buNone/>
            </a:pPr>
            <a:r>
              <a:rPr lang="fr-FR" sz="4900" b="1" dirty="0"/>
              <a:t>on ne peut prouver de façon irréfutable cette date de naissance</a:t>
            </a:r>
          </a:p>
          <a:p>
            <a:pPr marL="82296" lvl="0" indent="0" algn="ctr">
              <a:buNone/>
            </a:pPr>
            <a:endParaRPr lang="fr-FR" sz="4900" dirty="0"/>
          </a:p>
          <a:p>
            <a:pPr marL="82296" lvl="0" indent="0" algn="ctr">
              <a:buNone/>
            </a:pPr>
            <a:r>
              <a:rPr lang="fr-FR" sz="4900" dirty="0"/>
              <a:t>S'il était né le 15 aout 1769 , d</a:t>
            </a:r>
          </a:p>
          <a:p>
            <a:pPr marL="82296" lvl="0" indent="0" algn="ctr">
              <a:buNone/>
            </a:pPr>
            <a:r>
              <a:rPr lang="fr-FR" sz="4900" dirty="0"/>
              <a:t>ans le mois qui suivait la naissance</a:t>
            </a:r>
          </a:p>
          <a:p>
            <a:pPr marL="82296" lvl="0" indent="0" algn="ctr">
              <a:buNone/>
            </a:pPr>
            <a:r>
              <a:rPr lang="fr-FR" sz="4900" dirty="0"/>
              <a:t> (et non 2 ans après) </a:t>
            </a:r>
          </a:p>
          <a:p>
            <a:pPr marL="82296" lvl="0" indent="0" algn="ctr">
              <a:buNone/>
            </a:pPr>
            <a:endParaRPr lang="fr-FR" sz="4900" dirty="0"/>
          </a:p>
          <a:p>
            <a:pPr marL="82296" lvl="0" indent="0" algn="ctr">
              <a:buNone/>
            </a:pPr>
            <a:r>
              <a:rPr lang="fr-FR" sz="4900" dirty="0"/>
              <a:t>il aurait du être enregistré sur les </a:t>
            </a:r>
          </a:p>
          <a:p>
            <a:pPr lvl="0" algn="ctr">
              <a:buFont typeface="Wingdings" panose="05000000000000000000" pitchFamily="2" charset="2"/>
              <a:buChar char="Ø"/>
            </a:pPr>
            <a:r>
              <a:rPr lang="fr-FR" sz="4900" dirty="0"/>
              <a:t>Registres baptistères : </a:t>
            </a:r>
          </a:p>
          <a:p>
            <a:pPr lvl="0" algn="ctr">
              <a:buFont typeface="Wingdings" panose="05000000000000000000" pitchFamily="2" charset="2"/>
              <a:buChar char="Ø"/>
            </a:pPr>
            <a:r>
              <a:rPr lang="fr-FR" sz="4900" dirty="0"/>
              <a:t> Registres Paroissiaux</a:t>
            </a:r>
          </a:p>
          <a:p>
            <a:pPr lvl="0" algn="ctr">
              <a:buFont typeface="Wingdings" panose="05000000000000000000" pitchFamily="2" charset="2"/>
              <a:buChar char="Ø"/>
            </a:pPr>
            <a:endParaRPr lang="fr-FR" sz="4500" dirty="0"/>
          </a:p>
          <a:p>
            <a:pPr marL="82296" lvl="0" indent="0" algn="ctr">
              <a:buNone/>
            </a:pPr>
            <a:r>
              <a:rPr lang="fr-FR" sz="6200" b="1" dirty="0">
                <a:highlight>
                  <a:srgbClr val="FFFF00"/>
                </a:highlight>
              </a:rPr>
              <a:t>Ce n'est pas le cas..</a:t>
            </a:r>
          </a:p>
          <a:p>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additive="base">
                                        <p:cTn id="4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 calcmode="lin" valueType="num">
                                      <p:cBhvr additive="base">
                                        <p:cTn id="5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anim calcmode="lin" valueType="num">
                                      <p:cBhvr additive="base">
                                        <p:cTn id="5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6" end="16"/>
                                            </p:txEl>
                                          </p:spTgt>
                                        </p:tgtEl>
                                        <p:attrNameLst>
                                          <p:attrName>style.visibility</p:attrName>
                                        </p:attrNameLst>
                                      </p:cBhvr>
                                      <p:to>
                                        <p:strVal val="visible"/>
                                      </p:to>
                                    </p:set>
                                    <p:anim calcmode="lin" valueType="num">
                                      <p:cBhvr additive="base">
                                        <p:cTn id="6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3">
                                            <p:txEl>
                                              <p:pRg st="18" end="18"/>
                                            </p:txEl>
                                          </p:spTgt>
                                        </p:tgtEl>
                                        <p:attrNameLst>
                                          <p:attrName>style.visibility</p:attrName>
                                        </p:attrNameLst>
                                      </p:cBhvr>
                                      <p:to>
                                        <p:strVal val="visible"/>
                                      </p:to>
                                    </p:set>
                                    <p:anim calcmode="lin" valueType="num">
                                      <p:cBhvr>
                                        <p:cTn id="69" dur="500" fill="hold"/>
                                        <p:tgtEl>
                                          <p:spTgt spid="3">
                                            <p:txEl>
                                              <p:pRg st="18" end="18"/>
                                            </p:txEl>
                                          </p:spTgt>
                                        </p:tgtEl>
                                        <p:attrNameLst>
                                          <p:attrName>ppt_w</p:attrName>
                                        </p:attrNameLst>
                                      </p:cBhvr>
                                      <p:tavLst>
                                        <p:tav tm="0">
                                          <p:val>
                                            <p:fltVal val="0"/>
                                          </p:val>
                                        </p:tav>
                                        <p:tav tm="100000">
                                          <p:val>
                                            <p:strVal val="#ppt_w"/>
                                          </p:val>
                                        </p:tav>
                                      </p:tavLst>
                                    </p:anim>
                                    <p:anim calcmode="lin" valueType="num">
                                      <p:cBhvr>
                                        <p:cTn id="70" dur="500" fill="hold"/>
                                        <p:tgtEl>
                                          <p:spTgt spid="3">
                                            <p:txEl>
                                              <p:pRg st="18" end="18"/>
                                            </p:txEl>
                                          </p:spTgt>
                                        </p:tgtEl>
                                        <p:attrNameLst>
                                          <p:attrName>ppt_h</p:attrName>
                                        </p:attrNameLst>
                                      </p:cBhvr>
                                      <p:tavLst>
                                        <p:tav tm="0">
                                          <p:val>
                                            <p:fltVal val="0"/>
                                          </p:val>
                                        </p:tav>
                                        <p:tav tm="100000">
                                          <p:val>
                                            <p:strVal val="#ppt_h"/>
                                          </p:val>
                                        </p:tav>
                                      </p:tavLst>
                                    </p:anim>
                                    <p:animEffect transition="in" filter="fade">
                                      <p:cBhvr>
                                        <p:cTn id="71" dur="5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638"/>
            <a:ext cx="7498080" cy="922114"/>
          </a:xfrm>
        </p:spPr>
        <p:txBody>
          <a:bodyPr>
            <a:normAutofit fontScale="90000"/>
          </a:bodyPr>
          <a:lstStyle/>
          <a:p>
            <a:pPr algn="ctr"/>
            <a:r>
              <a:rPr lang="fr-FR" sz="3200" b="1" dirty="0"/>
              <a:t> </a:t>
            </a:r>
            <a:r>
              <a:rPr lang="fr-FR" sz="2800" b="1" dirty="0">
                <a:highlight>
                  <a:srgbClr val="FFFF00"/>
                </a:highlight>
              </a:rPr>
              <a:t>Carlo attendra  2 ans pour déclarer </a:t>
            </a:r>
            <a:br>
              <a:rPr lang="fr-FR" sz="2800" b="1" dirty="0">
                <a:highlight>
                  <a:srgbClr val="FFFF00"/>
                </a:highlight>
              </a:rPr>
            </a:br>
            <a:r>
              <a:rPr lang="fr-FR" sz="2800" b="1" dirty="0">
                <a:highlight>
                  <a:srgbClr val="FFFF00"/>
                </a:highlight>
              </a:rPr>
              <a:t>la naissance de Napoléon !</a:t>
            </a:r>
          </a:p>
        </p:txBody>
      </p:sp>
      <p:sp>
        <p:nvSpPr>
          <p:cNvPr id="3" name="Espace réservé du contenu 2"/>
          <p:cNvSpPr>
            <a:spLocks noGrp="1"/>
          </p:cNvSpPr>
          <p:nvPr>
            <p:ph idx="1"/>
          </p:nvPr>
        </p:nvSpPr>
        <p:spPr>
          <a:xfrm>
            <a:off x="1043608" y="1556792"/>
            <a:ext cx="7890080" cy="4691608"/>
          </a:xfrm>
        </p:spPr>
        <p:txBody>
          <a:bodyPr>
            <a:normAutofit/>
          </a:bodyPr>
          <a:lstStyle/>
          <a:p>
            <a:pPr lvl="0"/>
            <a:r>
              <a:rPr lang="fr-FR" sz="2400" dirty="0"/>
              <a:t>Sur les registres officiels de 1768 à 1771 tous les enfants nés à Ajaccio sont déclarés et inscrits après leurs naissances dans le mois qui suit.</a:t>
            </a:r>
          </a:p>
          <a:p>
            <a:pPr lvl="0"/>
            <a:r>
              <a:rPr lang="fr-FR" sz="2400" dirty="0"/>
              <a:t> Maria Anna, sœur de Napoléon né le 14 Juillet 1771 sera baptisée, dans la semaine qui suit</a:t>
            </a:r>
          </a:p>
          <a:p>
            <a:pPr lvl="0"/>
            <a:r>
              <a:rPr lang="fr-FR" sz="2400" dirty="0"/>
              <a:t> le 21 Juillet 1771 en même temps que son frère ainé Napoléon( né le 15 Aout 1769) !!!</a:t>
            </a:r>
          </a:p>
          <a:p>
            <a:pPr lvl="0"/>
            <a:r>
              <a:rPr lang="fr-FR" sz="2400" dirty="0"/>
              <a:t>Napoléon serait donc le seul enfant non inscrit sur les registres officiels des années 1768 à 1771 .. ???   </a:t>
            </a:r>
          </a:p>
          <a:p>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0315" y="89756"/>
            <a:ext cx="7498080" cy="1143000"/>
          </a:xfrm>
        </p:spPr>
        <p:txBody>
          <a:bodyPr>
            <a:noAutofit/>
          </a:bodyPr>
          <a:lstStyle/>
          <a:p>
            <a:pPr algn="ctr"/>
            <a:r>
              <a:rPr lang="fr-FR" sz="2000" b="1" dirty="0">
                <a:highlight>
                  <a:srgbClr val="FFFF00"/>
                </a:highlight>
              </a:rPr>
              <a:t>26 Aout  1769 MARBEUF quitte la CORSE </a:t>
            </a:r>
            <a:br>
              <a:rPr lang="fr-FR" sz="2000" b="1" dirty="0">
                <a:highlight>
                  <a:srgbClr val="FFFF00"/>
                </a:highlight>
              </a:rPr>
            </a:br>
            <a:r>
              <a:rPr lang="fr-FR" sz="2000" b="1" dirty="0">
                <a:highlight>
                  <a:srgbClr val="FFFF00"/>
                </a:highlight>
              </a:rPr>
              <a:t> pour un long congé..9 mois</a:t>
            </a:r>
          </a:p>
        </p:txBody>
      </p:sp>
      <p:sp>
        <p:nvSpPr>
          <p:cNvPr id="3" name="Espace réservé du contenu 2"/>
          <p:cNvSpPr>
            <a:spLocks noGrp="1"/>
          </p:cNvSpPr>
          <p:nvPr>
            <p:ph idx="1"/>
          </p:nvPr>
        </p:nvSpPr>
        <p:spPr>
          <a:xfrm>
            <a:off x="4226667" y="1124744"/>
            <a:ext cx="4721728" cy="5256584"/>
          </a:xfrm>
        </p:spPr>
        <p:txBody>
          <a:bodyPr>
            <a:normAutofit fontScale="25000" lnSpcReduction="20000"/>
          </a:bodyPr>
          <a:lstStyle/>
          <a:p>
            <a:pPr lvl="0"/>
            <a:endParaRPr lang="fr-FR" dirty="0"/>
          </a:p>
          <a:p>
            <a:pPr lvl="0" algn="ctr"/>
            <a:r>
              <a:rPr lang="fr-FR" sz="7200" b="1" dirty="0"/>
              <a:t>Aucunes traces sur les listes d'embarquement d'aucun navire civil ou militaire entre la CORSE et le continent dans les archives de la Marine, concernant les déplacements  vers la France du Gouverneur Général de la CORSE Le Comte Louis Marie MARBEUF à cette date</a:t>
            </a:r>
          </a:p>
          <a:p>
            <a:pPr lvl="0" algn="ctr"/>
            <a:r>
              <a:rPr lang="fr-FR" sz="7200" dirty="0"/>
              <a:t> …….Et concernant toutes ses traversées durant les  années de son séjour en CORSE soit 22 ans</a:t>
            </a:r>
          </a:p>
          <a:p>
            <a:pPr lvl="0" algn="ctr"/>
            <a:r>
              <a:rPr lang="fr-FR" sz="7200" dirty="0"/>
              <a:t>On connait ses rendez vous</a:t>
            </a:r>
          </a:p>
          <a:p>
            <a:pPr marL="82296" lvl="0" indent="0" algn="ctr">
              <a:buNone/>
            </a:pPr>
            <a:r>
              <a:rPr lang="fr-FR" sz="7200" dirty="0"/>
              <a:t> avec le Roi à PARIS </a:t>
            </a:r>
          </a:p>
          <a:p>
            <a:pPr lvl="0" algn="ctr"/>
            <a:r>
              <a:rPr lang="fr-FR" sz="7200" dirty="0"/>
              <a:t>On trouve les traces d'embarquements du Maréchal de Vaux et bien d'autres collaborateurs de MARBEUF</a:t>
            </a:r>
          </a:p>
          <a:p>
            <a:pPr lvl="0" algn="ctr"/>
            <a:r>
              <a:rPr lang="fr-FR" sz="7200" dirty="0"/>
              <a:t>Il semblerait qu'un excès de zèle a supprimer toutes traces soit allé en delà et en deçà de la date du 26 Aout 1769..Pourquoi.... ??</a:t>
            </a:r>
          </a:p>
          <a:p>
            <a:pPr lvl="0" algn="ctr"/>
            <a:r>
              <a:rPr lang="fr-FR" sz="7200" b="1" dirty="0">
                <a:highlight>
                  <a:srgbClr val="FFFF00"/>
                </a:highlight>
              </a:rPr>
              <a:t>Letizia, enceinte  de + de 2 mois l'accompagnait-t-elle en BRETAGNE</a:t>
            </a:r>
          </a:p>
          <a:p>
            <a:pPr marL="82296" lvl="0" indent="0" algn="ctr">
              <a:buNone/>
            </a:pPr>
            <a:r>
              <a:rPr lang="fr-FR" sz="7200" b="1" dirty="0">
                <a:highlight>
                  <a:srgbClr val="FFFF00"/>
                </a:highlight>
              </a:rPr>
              <a:t> ce 26 aout 1769…???</a:t>
            </a:r>
          </a:p>
          <a:p>
            <a:pPr lvl="0"/>
            <a:endParaRPr lang="fr-FR" dirty="0"/>
          </a:p>
        </p:txBody>
      </p:sp>
      <p:pic>
        <p:nvPicPr>
          <p:cNvPr id="4098" name="Picture 2" descr="C:\Users\Yannig\Pictures\Mes images\4704753_1.jpg"/>
          <p:cNvPicPr>
            <a:picLocks noChangeAspect="1" noChangeArrowheads="1"/>
          </p:cNvPicPr>
          <p:nvPr/>
        </p:nvPicPr>
        <p:blipFill>
          <a:blip r:embed="rId2" cstate="print"/>
          <a:srcRect/>
          <a:stretch>
            <a:fillRect/>
          </a:stretch>
        </p:blipFill>
        <p:spPr bwMode="auto">
          <a:xfrm>
            <a:off x="539552" y="1326778"/>
            <a:ext cx="3816424" cy="5342582"/>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p:cTn id="43"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4"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5" dur="500"/>
                                        <p:tgtEl>
                                          <p:spTgt spid="3">
                                            <p:txEl>
                                              <p:pRg st="7" end="7"/>
                                            </p:txEl>
                                          </p:spTgt>
                                        </p:tgtEl>
                                      </p:cBhvr>
                                    </p:animEffect>
                                  </p:childTnLst>
                                </p:cTn>
                              </p:par>
                              <p:par>
                                <p:cTn id="46" presetID="53" presetClass="entr" presetSubtype="16" fill="hold" nodeType="with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 calcmode="lin" valueType="num">
                                      <p:cBhvr>
                                        <p:cTn id="4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91680" y="116632"/>
            <a:ext cx="7314016" cy="954693"/>
          </a:xfrm>
        </p:spPr>
        <p:txBody>
          <a:bodyPr>
            <a:noAutofit/>
          </a:bodyPr>
          <a:lstStyle/>
          <a:p>
            <a:pPr algn="ctr"/>
            <a:r>
              <a:rPr lang="fr-FR" sz="2400" dirty="0">
                <a:highlight>
                  <a:srgbClr val="FFFF00"/>
                </a:highlight>
              </a:rPr>
              <a:t>Ruines du Manoir de </a:t>
            </a:r>
            <a:r>
              <a:rPr lang="fr-FR" sz="2400" dirty="0" err="1">
                <a:highlight>
                  <a:srgbClr val="FFFF00"/>
                </a:highlight>
              </a:rPr>
              <a:t>Penarvern</a:t>
            </a:r>
            <a:r>
              <a:rPr lang="fr-FR" sz="2400" dirty="0">
                <a:highlight>
                  <a:srgbClr val="FFFF00"/>
                </a:highlight>
              </a:rPr>
              <a:t> </a:t>
            </a:r>
            <a:br>
              <a:rPr lang="fr-FR" sz="2400" dirty="0">
                <a:highlight>
                  <a:srgbClr val="FFFF00"/>
                </a:highlight>
              </a:rPr>
            </a:br>
            <a:r>
              <a:rPr lang="fr-FR" sz="2400" dirty="0">
                <a:highlight>
                  <a:srgbClr val="FFFF00"/>
                </a:highlight>
              </a:rPr>
              <a:t>Propriété de Louis MARBEUF en BRETAGNE</a:t>
            </a:r>
          </a:p>
        </p:txBody>
      </p:sp>
      <p:sp>
        <p:nvSpPr>
          <p:cNvPr id="5" name="Rectangle 4"/>
          <p:cNvSpPr/>
          <p:nvPr/>
        </p:nvSpPr>
        <p:spPr>
          <a:xfrm>
            <a:off x="6156176" y="1289953"/>
            <a:ext cx="2736304" cy="4278094"/>
          </a:xfrm>
          <a:prstGeom prst="rect">
            <a:avLst/>
          </a:prstGeom>
        </p:spPr>
        <p:txBody>
          <a:bodyPr wrap="square">
            <a:spAutoFit/>
          </a:bodyPr>
          <a:lstStyle/>
          <a:p>
            <a:pPr algn="ctr"/>
            <a:r>
              <a:rPr lang="fr-FR" sz="1600" dirty="0"/>
              <a:t>Certains historiens prétendent </a:t>
            </a:r>
            <a:endParaRPr lang="fr-FR" sz="1600" b="1" dirty="0"/>
          </a:p>
          <a:p>
            <a:pPr algn="ctr"/>
            <a:r>
              <a:rPr lang="fr-FR" sz="1600" b="1" dirty="0"/>
              <a:t>Que Napoléon BUONAPARTE</a:t>
            </a:r>
          </a:p>
          <a:p>
            <a:pPr algn="ctr"/>
            <a:r>
              <a:rPr lang="fr-FR" sz="1600" b="1" dirty="0"/>
              <a:t> (fils probable de Louis Charles René de Marbeuf) </a:t>
            </a:r>
            <a:r>
              <a:rPr lang="fr-FR" sz="1600" b="1" dirty="0">
                <a:highlight>
                  <a:srgbClr val="FFFF00"/>
                </a:highlight>
              </a:rPr>
              <a:t>serait né à</a:t>
            </a:r>
          </a:p>
          <a:p>
            <a:pPr algn="ctr"/>
            <a:r>
              <a:rPr lang="fr-FR" sz="1600" b="1" dirty="0">
                <a:highlight>
                  <a:srgbClr val="FFFF00"/>
                </a:highlight>
              </a:rPr>
              <a:t>En BRETAGNE</a:t>
            </a:r>
          </a:p>
          <a:p>
            <a:pPr algn="ctr"/>
            <a:r>
              <a:rPr lang="fr-FR" sz="1600" b="1" dirty="0">
                <a:highlight>
                  <a:srgbClr val="FFFF00"/>
                </a:highlight>
              </a:rPr>
              <a:t> à Sainte Sève</a:t>
            </a:r>
          </a:p>
          <a:p>
            <a:pPr algn="ctr"/>
            <a:r>
              <a:rPr lang="fr-FR" sz="1600" b="1" dirty="0">
                <a:highlight>
                  <a:srgbClr val="FFFF00"/>
                </a:highlight>
              </a:rPr>
              <a:t> Près de MORLAIX </a:t>
            </a:r>
          </a:p>
          <a:p>
            <a:pPr algn="ctr"/>
            <a:r>
              <a:rPr lang="fr-FR" sz="1600" b="1" dirty="0">
                <a:highlight>
                  <a:srgbClr val="FFFF00"/>
                </a:highlight>
              </a:rPr>
              <a:t> Au manoir de </a:t>
            </a:r>
            <a:r>
              <a:rPr lang="fr-FR" sz="1600" b="1" dirty="0" err="1">
                <a:highlight>
                  <a:srgbClr val="FFFF00"/>
                </a:highlight>
              </a:rPr>
              <a:t>Penarvern</a:t>
            </a:r>
            <a:r>
              <a:rPr lang="fr-FR" sz="1600" b="1" dirty="0">
                <a:highlight>
                  <a:srgbClr val="FFFF00"/>
                </a:highlight>
              </a:rPr>
              <a:t> </a:t>
            </a:r>
          </a:p>
          <a:p>
            <a:pPr algn="ctr"/>
            <a:endParaRPr lang="fr-FR" sz="1600" b="1" i="1" dirty="0"/>
          </a:p>
          <a:p>
            <a:pPr algn="ctr"/>
            <a:r>
              <a:rPr lang="fr-FR" sz="1600" i="1" dirty="0"/>
              <a:t>(</a:t>
            </a:r>
            <a:r>
              <a:rPr lang="fr-FR" sz="1600" b="1" i="1" dirty="0"/>
              <a:t>le curé de Sainte-Sève en poste de 1828 à 1847</a:t>
            </a:r>
          </a:p>
          <a:p>
            <a:pPr algn="ctr"/>
            <a:r>
              <a:rPr lang="fr-FR" sz="1600" b="1" i="1" dirty="0"/>
              <a:t> aurait affirmé que l'inscription du baptême sur son registre concernait BUONAPARTE</a:t>
            </a:r>
            <a:r>
              <a:rPr lang="fr-FR" sz="1600" i="1" dirty="0"/>
              <a:t>)</a:t>
            </a:r>
            <a:endParaRPr lang="fr-FR" sz="1600" dirty="0"/>
          </a:p>
        </p:txBody>
      </p:sp>
      <p:sp>
        <p:nvSpPr>
          <p:cNvPr id="6" name="Rectangle 5"/>
          <p:cNvSpPr/>
          <p:nvPr/>
        </p:nvSpPr>
        <p:spPr>
          <a:xfrm>
            <a:off x="4330780" y="3244334"/>
            <a:ext cx="482440" cy="369332"/>
          </a:xfrm>
          <a:prstGeom prst="rect">
            <a:avLst/>
          </a:prstGeom>
        </p:spPr>
        <p:txBody>
          <a:bodyPr wrap="none">
            <a:spAutoFit/>
          </a:bodyPr>
          <a:lstStyle/>
          <a:p>
            <a:r>
              <a:rPr lang="fr-FR" dirty="0"/>
              <a:t>LJC</a:t>
            </a:r>
          </a:p>
        </p:txBody>
      </p:sp>
      <p:pic>
        <p:nvPicPr>
          <p:cNvPr id="3" name="Image 2">
            <a:extLst>
              <a:ext uri="{FF2B5EF4-FFF2-40B4-BE49-F238E27FC236}">
                <a16:creationId xmlns:a16="http://schemas.microsoft.com/office/drawing/2014/main" id="{3BE926ED-91E8-17E6-9D36-D5129F71EAD5}"/>
              </a:ext>
            </a:extLst>
          </p:cNvPr>
          <p:cNvPicPr>
            <a:picLocks noChangeAspect="1"/>
          </p:cNvPicPr>
          <p:nvPr/>
        </p:nvPicPr>
        <p:blipFill>
          <a:blip r:embed="rId2"/>
          <a:stretch>
            <a:fillRect/>
          </a:stretch>
        </p:blipFill>
        <p:spPr>
          <a:xfrm>
            <a:off x="1115616" y="1264909"/>
            <a:ext cx="4680519" cy="4411077"/>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anim calcmode="lin" valueType="num">
                                      <p:cBhvr>
                                        <p:cTn id="7"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8"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9" dur="500"/>
                                        <p:tgtEl>
                                          <p:spTgt spid="5">
                                            <p:txEl>
                                              <p:pRg st="8" end="8"/>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9" end="9"/>
                                            </p:txEl>
                                          </p:spTgt>
                                        </p:tgtEl>
                                        <p:attrNameLst>
                                          <p:attrName>style.visibility</p:attrName>
                                        </p:attrNameLst>
                                      </p:cBhvr>
                                      <p:to>
                                        <p:strVal val="visible"/>
                                      </p:to>
                                    </p:set>
                                    <p:anim calcmode="lin" valueType="num">
                                      <p:cBhvr>
                                        <p:cTn id="14"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16"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116632"/>
            <a:ext cx="7498080" cy="1143000"/>
          </a:xfrm>
        </p:spPr>
        <p:txBody>
          <a:bodyPr>
            <a:noAutofit/>
          </a:bodyPr>
          <a:lstStyle/>
          <a:p>
            <a:pPr algn="ctr"/>
            <a:r>
              <a:rPr lang="fr-FR" sz="2400" dirty="0">
                <a:highlight>
                  <a:srgbClr val="FFFF00"/>
                </a:highlight>
              </a:rPr>
              <a:t>On a vu le berceau de Napoléon</a:t>
            </a:r>
            <a:br>
              <a:rPr lang="fr-FR" sz="2400" dirty="0">
                <a:highlight>
                  <a:srgbClr val="FFFF00"/>
                </a:highlight>
              </a:rPr>
            </a:br>
            <a:r>
              <a:rPr lang="fr-FR" sz="2400" dirty="0">
                <a:highlight>
                  <a:srgbClr val="FFFF00"/>
                </a:highlight>
              </a:rPr>
              <a:t> au manoir de </a:t>
            </a:r>
            <a:r>
              <a:rPr lang="fr-FR" sz="2400" dirty="0" err="1">
                <a:highlight>
                  <a:srgbClr val="FFFF00"/>
                </a:highlight>
              </a:rPr>
              <a:t>Penarvern</a:t>
            </a:r>
            <a:r>
              <a:rPr lang="fr-FR" sz="2400" dirty="0">
                <a:highlight>
                  <a:srgbClr val="FFFF00"/>
                </a:highlight>
              </a:rPr>
              <a:t> !!</a:t>
            </a:r>
          </a:p>
        </p:txBody>
      </p:sp>
      <p:sp>
        <p:nvSpPr>
          <p:cNvPr id="3" name="Espace réservé du contenu 2"/>
          <p:cNvSpPr>
            <a:spLocks noGrp="1"/>
          </p:cNvSpPr>
          <p:nvPr>
            <p:ph idx="1"/>
          </p:nvPr>
        </p:nvSpPr>
        <p:spPr>
          <a:xfrm>
            <a:off x="4283968" y="1454804"/>
            <a:ext cx="4860033" cy="5040560"/>
          </a:xfrm>
        </p:spPr>
        <p:txBody>
          <a:bodyPr>
            <a:normAutofit fontScale="47500" lnSpcReduction="20000"/>
          </a:bodyPr>
          <a:lstStyle/>
          <a:p>
            <a:pPr marL="82296" lvl="0" indent="0" algn="ctr">
              <a:buNone/>
            </a:pPr>
            <a:r>
              <a:rPr lang="fr-FR" sz="2900" dirty="0"/>
              <a:t>La romancière </a:t>
            </a:r>
            <a:r>
              <a:rPr lang="fr-FR" sz="2900" b="1" dirty="0"/>
              <a:t>Elvire CERNY</a:t>
            </a:r>
            <a:r>
              <a:rPr lang="fr-FR" sz="2900" dirty="0"/>
              <a:t>,</a:t>
            </a:r>
          </a:p>
          <a:p>
            <a:pPr marL="82296" lvl="0" indent="0" algn="ctr">
              <a:buNone/>
            </a:pPr>
            <a:r>
              <a:rPr lang="fr-FR" sz="2900" dirty="0"/>
              <a:t> dont la mère une </a:t>
            </a:r>
            <a:r>
              <a:rPr lang="fr-FR" sz="2900" b="1" dirty="0" err="1"/>
              <a:t>Crechquérault</a:t>
            </a:r>
            <a:r>
              <a:rPr lang="fr-FR" sz="2900" b="1" dirty="0"/>
              <a:t> de Sainte Sève </a:t>
            </a:r>
          </a:p>
          <a:p>
            <a:pPr marL="82296" lvl="0" indent="0" algn="ctr">
              <a:buNone/>
            </a:pPr>
            <a:r>
              <a:rPr lang="fr-FR" sz="2900" dirty="0"/>
              <a:t>connaissait bien le manoir de </a:t>
            </a:r>
            <a:r>
              <a:rPr lang="fr-FR" sz="2900" dirty="0" err="1"/>
              <a:t>Penarnvern</a:t>
            </a:r>
            <a:r>
              <a:rPr lang="fr-FR" sz="2900" dirty="0"/>
              <a:t> dans sa jeunesse,  y était reçu par ses amies, les filles du propriétaire de l'époque </a:t>
            </a:r>
          </a:p>
          <a:p>
            <a:pPr marL="82296" lvl="0" indent="0" algn="ctr">
              <a:buNone/>
            </a:pPr>
            <a:r>
              <a:rPr lang="fr-FR" sz="2900" b="1" dirty="0"/>
              <a:t>M de </a:t>
            </a:r>
            <a:r>
              <a:rPr lang="fr-FR" sz="2900" b="1" dirty="0" err="1"/>
              <a:t>Valori</a:t>
            </a:r>
            <a:endParaRPr lang="fr-FR" sz="2900" b="1" dirty="0"/>
          </a:p>
          <a:p>
            <a:pPr marL="82296" lvl="0" indent="0">
              <a:buNone/>
            </a:pPr>
            <a:endParaRPr lang="fr-FR" sz="2900" b="1" dirty="0"/>
          </a:p>
          <a:p>
            <a:pPr marL="82296" lvl="0" indent="0" algn="ctr">
              <a:buNone/>
            </a:pPr>
            <a:r>
              <a:rPr lang="fr-FR" sz="2900" b="1" dirty="0"/>
              <a:t>Elle est formelle on y montrait :</a:t>
            </a:r>
          </a:p>
          <a:p>
            <a:pPr marL="82296" lvl="0" indent="0">
              <a:buNone/>
            </a:pPr>
            <a:endParaRPr lang="fr-FR" sz="2900" b="1" dirty="0"/>
          </a:p>
          <a:p>
            <a:pPr lvl="0">
              <a:buFont typeface="Wingdings" panose="05000000000000000000" pitchFamily="2" charset="2"/>
              <a:buChar char="Ø"/>
            </a:pPr>
            <a:r>
              <a:rPr lang="fr-FR" sz="2900" b="1" dirty="0"/>
              <a:t>La chambre de Madame BUONAPARTE</a:t>
            </a:r>
          </a:p>
          <a:p>
            <a:pPr marL="82296" lvl="0" indent="0">
              <a:buNone/>
            </a:pPr>
            <a:endParaRPr lang="fr-FR" sz="2900" b="1" dirty="0"/>
          </a:p>
          <a:p>
            <a:pPr lvl="0">
              <a:buFont typeface="Wingdings" panose="05000000000000000000" pitchFamily="2" charset="2"/>
              <a:buChar char="Ø"/>
            </a:pPr>
            <a:r>
              <a:rPr lang="fr-FR" sz="2900" b="1" dirty="0"/>
              <a:t>Le berceau de Napoléon, qui serait né devant la cheminée du premier étage </a:t>
            </a:r>
          </a:p>
          <a:p>
            <a:pPr marL="82296" lvl="0" indent="0">
              <a:buNone/>
            </a:pPr>
            <a:endParaRPr lang="fr-FR" sz="2900" b="1" dirty="0"/>
          </a:p>
          <a:p>
            <a:pPr lvl="0">
              <a:buFont typeface="Wingdings" panose="05000000000000000000" pitchFamily="2" charset="2"/>
              <a:buChar char="Ø"/>
            </a:pPr>
            <a:r>
              <a:rPr lang="fr-FR" sz="2900" b="1" dirty="0"/>
              <a:t> Les vases qui avaient contenu l'eau du Baptême</a:t>
            </a:r>
          </a:p>
          <a:p>
            <a:pPr marL="82296" lvl="0" indent="0">
              <a:buNone/>
            </a:pPr>
            <a:r>
              <a:rPr lang="fr-FR" sz="2900" b="1" dirty="0"/>
              <a:t> </a:t>
            </a:r>
          </a:p>
          <a:p>
            <a:pPr lvl="0">
              <a:buFont typeface="Wingdings" panose="05000000000000000000" pitchFamily="2" charset="2"/>
              <a:buChar char="Ø"/>
            </a:pPr>
            <a:r>
              <a:rPr lang="fr-FR" sz="2900" b="1" dirty="0"/>
              <a:t>Un grand plat à barbe qui servait à la toilette du nourrisson...</a:t>
            </a:r>
          </a:p>
          <a:p>
            <a:pPr marL="82296" lvl="0" indent="0" algn="ctr">
              <a:buNone/>
            </a:pPr>
            <a:r>
              <a:rPr lang="fr-FR" sz="3300" b="1" dirty="0">
                <a:highlight>
                  <a:srgbClr val="FFFF00"/>
                </a:highlight>
              </a:rPr>
              <a:t>Romans.. affabulations </a:t>
            </a:r>
          </a:p>
          <a:p>
            <a:pPr marL="82296" lvl="0" indent="0" algn="ctr">
              <a:buNone/>
            </a:pPr>
            <a:r>
              <a:rPr lang="fr-FR" sz="3300" b="1" dirty="0">
                <a:highlight>
                  <a:srgbClr val="FFFF00"/>
                </a:highlight>
              </a:rPr>
              <a:t>rien pour étayer ses dires...</a:t>
            </a:r>
          </a:p>
          <a:p>
            <a:pPr lvl="0"/>
            <a:endParaRPr lang="fr-FR" sz="3800" dirty="0"/>
          </a:p>
          <a:p>
            <a:endParaRPr lang="fr-FR" dirty="0"/>
          </a:p>
        </p:txBody>
      </p:sp>
      <p:pic>
        <p:nvPicPr>
          <p:cNvPr id="8194" name="Picture 2" descr="C:\Users\Yannig\Documents\th (27).jpg"/>
          <p:cNvPicPr>
            <a:picLocks noChangeAspect="1" noChangeArrowheads="1"/>
          </p:cNvPicPr>
          <p:nvPr/>
        </p:nvPicPr>
        <p:blipFill>
          <a:blip r:embed="rId2" cstate="print"/>
          <a:srcRect/>
          <a:stretch>
            <a:fillRect/>
          </a:stretch>
        </p:blipFill>
        <p:spPr bwMode="auto">
          <a:xfrm>
            <a:off x="467544" y="1454804"/>
            <a:ext cx="3600400" cy="504056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anim calcmode="lin" valueType="num">
                                      <p:cBhvr additive="base">
                                        <p:cTn id="4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 calcmode="lin" valueType="num">
                                      <p:cBhvr additive="base">
                                        <p:cTn id="5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anim calcmode="lin" valueType="num">
                                      <p:cBhvr>
                                        <p:cTn id="63"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65" dur="500"/>
                                        <p:tgtEl>
                                          <p:spTgt spid="3">
                                            <p:txEl>
                                              <p:pRg st="14" end="1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15" end="15"/>
                                            </p:txEl>
                                          </p:spTgt>
                                        </p:tgtEl>
                                        <p:attrNameLst>
                                          <p:attrName>style.visibility</p:attrName>
                                        </p:attrNameLst>
                                      </p:cBhvr>
                                      <p:to>
                                        <p:strVal val="visible"/>
                                      </p:to>
                                    </p:set>
                                    <p:anim calcmode="lin" valueType="num">
                                      <p:cBhvr>
                                        <p:cTn id="70" dur="5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15" end="15"/>
                                            </p:txEl>
                                          </p:spTgt>
                                        </p:tgtEl>
                                        <p:attrNameLst>
                                          <p:attrName>ppt_h</p:attrName>
                                        </p:attrNameLst>
                                      </p:cBhvr>
                                      <p:tavLst>
                                        <p:tav tm="0">
                                          <p:val>
                                            <p:fltVal val="0"/>
                                          </p:val>
                                        </p:tav>
                                        <p:tav tm="100000">
                                          <p:val>
                                            <p:strVal val="#ppt_h"/>
                                          </p:val>
                                        </p:tav>
                                      </p:tavLst>
                                    </p:anim>
                                    <p:animEffect transition="in" filter="fade">
                                      <p:cBhvr>
                                        <p:cTn id="72"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638"/>
            <a:ext cx="7498080" cy="490066"/>
          </a:xfrm>
        </p:spPr>
        <p:txBody>
          <a:bodyPr>
            <a:noAutofit/>
          </a:bodyPr>
          <a:lstStyle/>
          <a:p>
            <a:pPr algn="ctr"/>
            <a:r>
              <a:rPr lang="fr-FR" sz="2000" b="1" dirty="0">
                <a:highlight>
                  <a:srgbClr val="FFFF00"/>
                </a:highlight>
              </a:rPr>
              <a:t>L'ombre des doutes sur la présence </a:t>
            </a:r>
            <a:br>
              <a:rPr lang="fr-FR" sz="2000" b="1" dirty="0">
                <a:highlight>
                  <a:srgbClr val="FFFF00"/>
                </a:highlight>
              </a:rPr>
            </a:br>
            <a:r>
              <a:rPr lang="fr-FR" sz="2000" b="1" dirty="0">
                <a:highlight>
                  <a:srgbClr val="FFFF00"/>
                </a:highlight>
              </a:rPr>
              <a:t>de Letizia à sainte SEVE près de MORLAIX</a:t>
            </a:r>
          </a:p>
        </p:txBody>
      </p:sp>
      <p:pic>
        <p:nvPicPr>
          <p:cNvPr id="7173" name="Picture 5" descr="C:\Users\Yannig\Documents\th (32).jpg"/>
          <p:cNvPicPr>
            <a:picLocks noChangeAspect="1" noChangeArrowheads="1"/>
          </p:cNvPicPr>
          <p:nvPr/>
        </p:nvPicPr>
        <p:blipFill>
          <a:blip r:embed="rId2" cstate="print"/>
          <a:srcRect/>
          <a:stretch>
            <a:fillRect/>
          </a:stretch>
        </p:blipFill>
        <p:spPr bwMode="auto">
          <a:xfrm>
            <a:off x="4901240" y="1124990"/>
            <a:ext cx="4019904" cy="2249888"/>
          </a:xfrm>
          <a:prstGeom prst="rect">
            <a:avLst/>
          </a:prstGeom>
          <a:noFill/>
        </p:spPr>
      </p:pic>
      <p:pic>
        <p:nvPicPr>
          <p:cNvPr id="7175" name="Picture 7" descr="C:\Users\Yannig\Documents\th (29).jpg"/>
          <p:cNvPicPr>
            <a:picLocks noChangeAspect="1" noChangeArrowheads="1"/>
          </p:cNvPicPr>
          <p:nvPr/>
        </p:nvPicPr>
        <p:blipFill>
          <a:blip r:embed="rId3" cstate="print"/>
          <a:srcRect/>
          <a:stretch>
            <a:fillRect/>
          </a:stretch>
        </p:blipFill>
        <p:spPr bwMode="auto">
          <a:xfrm>
            <a:off x="210312" y="1158304"/>
            <a:ext cx="4361688" cy="5267532"/>
          </a:xfrm>
          <a:prstGeom prst="rect">
            <a:avLst/>
          </a:prstGeom>
          <a:noFill/>
        </p:spPr>
      </p:pic>
      <p:sp>
        <p:nvSpPr>
          <p:cNvPr id="7" name="Rectangle 6"/>
          <p:cNvSpPr/>
          <p:nvPr/>
        </p:nvSpPr>
        <p:spPr>
          <a:xfrm>
            <a:off x="4716016" y="3483123"/>
            <a:ext cx="4217672" cy="3323987"/>
          </a:xfrm>
          <a:prstGeom prst="rect">
            <a:avLst/>
          </a:prstGeom>
        </p:spPr>
        <p:txBody>
          <a:bodyPr wrap="square">
            <a:spAutoFit/>
          </a:bodyPr>
          <a:lstStyle/>
          <a:p>
            <a:pPr lvl="0" algn="ctr"/>
            <a:r>
              <a:rPr lang="fr-FR" sz="1400" b="1" dirty="0"/>
              <a:t>Napoléon III aurait envoyé un officier </a:t>
            </a:r>
          </a:p>
          <a:p>
            <a:pPr lvl="0" algn="ctr"/>
            <a:r>
              <a:rPr lang="fr-FR" sz="1400" b="1" dirty="0"/>
              <a:t> arracher les pages du registre des baptêmes  </a:t>
            </a:r>
          </a:p>
          <a:p>
            <a:pPr lvl="0" algn="ctr"/>
            <a:r>
              <a:rPr lang="fr-FR" sz="1400" b="1" dirty="0"/>
              <a:t>de la paroisse de Sainte Sève de 1769 et 1770 </a:t>
            </a:r>
          </a:p>
          <a:p>
            <a:pPr lvl="0" algn="ctr"/>
            <a:endParaRPr lang="fr-FR" sz="1400" b="1" dirty="0"/>
          </a:p>
          <a:p>
            <a:pPr lvl="0" algn="ctr"/>
            <a:r>
              <a:rPr lang="fr-FR" sz="1400" b="1" dirty="0"/>
              <a:t>Letizia un prénom totalement inconnu en BRETAGNE  sera donné</a:t>
            </a:r>
          </a:p>
          <a:p>
            <a:pPr lvl="0" algn="ctr"/>
            <a:r>
              <a:rPr lang="fr-FR" sz="1400" b="1" dirty="0"/>
              <a:t> à 2 petites filles dans l'année 1771</a:t>
            </a:r>
          </a:p>
          <a:p>
            <a:pPr lvl="0" algn="ctr"/>
            <a:endParaRPr lang="fr-FR" sz="1400" b="1" dirty="0"/>
          </a:p>
          <a:p>
            <a:pPr lvl="0" algn="ctr"/>
            <a:r>
              <a:rPr lang="fr-FR" sz="1400" b="1" dirty="0"/>
              <a:t>A l'origine le granit commandé </a:t>
            </a:r>
          </a:p>
          <a:p>
            <a:pPr lvl="0" algn="ctr"/>
            <a:r>
              <a:rPr lang="fr-FR" sz="1400" b="1" dirty="0"/>
              <a:t>Par Louis Philippe </a:t>
            </a:r>
          </a:p>
          <a:p>
            <a:pPr lvl="0" algn="ctr"/>
            <a:r>
              <a:rPr lang="fr-FR" sz="1400" b="1" dirty="0"/>
              <a:t>pour le tombeau de Napoléon avait choisi une carrière …... à 10 KM MORLAIX .. !!!</a:t>
            </a:r>
          </a:p>
          <a:p>
            <a:pPr lvl="0" algn="ctr"/>
            <a:r>
              <a:rPr lang="fr-FR" sz="1400" b="1" dirty="0"/>
              <a:t>Finalement </a:t>
            </a:r>
          </a:p>
          <a:p>
            <a:pPr lvl="0" algn="ctr"/>
            <a:r>
              <a:rPr lang="fr-FR" sz="1400" b="1" dirty="0"/>
              <a:t>c’est le Tsar Alexandre qui offrira du porphyre  russe rouge..</a:t>
            </a:r>
          </a:p>
        </p:txBody>
      </p:sp>
      <p:sp>
        <p:nvSpPr>
          <p:cNvPr id="5" name="Flèche : droite 4">
            <a:extLst>
              <a:ext uri="{FF2B5EF4-FFF2-40B4-BE49-F238E27FC236}">
                <a16:creationId xmlns:a16="http://schemas.microsoft.com/office/drawing/2014/main" id="{ED351825-81CE-8CDF-72E7-59C0E853B169}"/>
              </a:ext>
            </a:extLst>
          </p:cNvPr>
          <p:cNvSpPr/>
          <p:nvPr/>
        </p:nvSpPr>
        <p:spPr>
          <a:xfrm>
            <a:off x="1763688" y="2348880"/>
            <a:ext cx="1584176" cy="4320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Sainte Sève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 calcmode="lin" valueType="num">
                                      <p:cBhvr additive="base">
                                        <p:cTn id="2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 calcmode="lin" valueType="num">
                                      <p:cBhvr additive="base">
                                        <p:cTn id="35"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anim calcmode="lin" valueType="num">
                                      <p:cBhvr additive="base">
                                        <p:cTn id="39"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7">
                                            <p:txEl>
                                              <p:pRg st="10" end="10"/>
                                            </p:txEl>
                                          </p:spTgt>
                                        </p:tgtEl>
                                        <p:attrNameLst>
                                          <p:attrName>style.visibility</p:attrName>
                                        </p:attrNameLst>
                                      </p:cBhvr>
                                      <p:to>
                                        <p:strVal val="visible"/>
                                      </p:to>
                                    </p:set>
                                    <p:anim calcmode="lin" valueType="num">
                                      <p:cBhvr>
                                        <p:cTn id="45" dur="500" fill="hold"/>
                                        <p:tgtEl>
                                          <p:spTgt spid="7">
                                            <p:txEl>
                                              <p:pRg st="10" end="10"/>
                                            </p:txEl>
                                          </p:spTgt>
                                        </p:tgtEl>
                                        <p:attrNameLst>
                                          <p:attrName>ppt_w</p:attrName>
                                        </p:attrNameLst>
                                      </p:cBhvr>
                                      <p:tavLst>
                                        <p:tav tm="0">
                                          <p:val>
                                            <p:fltVal val="0"/>
                                          </p:val>
                                        </p:tav>
                                        <p:tav tm="100000">
                                          <p:val>
                                            <p:strVal val="#ppt_w"/>
                                          </p:val>
                                        </p:tav>
                                      </p:tavLst>
                                    </p:anim>
                                    <p:anim calcmode="lin" valueType="num">
                                      <p:cBhvr>
                                        <p:cTn id="46" dur="500" fill="hold"/>
                                        <p:tgtEl>
                                          <p:spTgt spid="7">
                                            <p:txEl>
                                              <p:pRg st="10" end="10"/>
                                            </p:txEl>
                                          </p:spTgt>
                                        </p:tgtEl>
                                        <p:attrNameLst>
                                          <p:attrName>ppt_h</p:attrName>
                                        </p:attrNameLst>
                                      </p:cBhvr>
                                      <p:tavLst>
                                        <p:tav tm="0">
                                          <p:val>
                                            <p:fltVal val="0"/>
                                          </p:val>
                                        </p:tav>
                                        <p:tav tm="100000">
                                          <p:val>
                                            <p:strVal val="#ppt_h"/>
                                          </p:val>
                                        </p:tav>
                                      </p:tavLst>
                                    </p:anim>
                                    <p:animEffect transition="in" filter="fade">
                                      <p:cBhvr>
                                        <p:cTn id="47" dur="500"/>
                                        <p:tgtEl>
                                          <p:spTgt spid="7">
                                            <p:txEl>
                                              <p:pRg st="10" end="10"/>
                                            </p:txEl>
                                          </p:spTgt>
                                        </p:tgtEl>
                                      </p:cBhvr>
                                    </p:animEffect>
                                  </p:childTnLst>
                                </p:cTn>
                              </p:par>
                              <p:par>
                                <p:cTn id="48" presetID="53" presetClass="entr" presetSubtype="16" fill="hold" nodeType="withEffect">
                                  <p:stCondLst>
                                    <p:cond delay="0"/>
                                  </p:stCondLst>
                                  <p:childTnLst>
                                    <p:set>
                                      <p:cBhvr>
                                        <p:cTn id="49" dur="1" fill="hold">
                                          <p:stCondLst>
                                            <p:cond delay="0"/>
                                          </p:stCondLst>
                                        </p:cTn>
                                        <p:tgtEl>
                                          <p:spTgt spid="7">
                                            <p:txEl>
                                              <p:pRg st="11" end="11"/>
                                            </p:txEl>
                                          </p:spTgt>
                                        </p:tgtEl>
                                        <p:attrNameLst>
                                          <p:attrName>style.visibility</p:attrName>
                                        </p:attrNameLst>
                                      </p:cBhvr>
                                      <p:to>
                                        <p:strVal val="visible"/>
                                      </p:to>
                                    </p:set>
                                    <p:anim calcmode="lin" valueType="num">
                                      <p:cBhvr>
                                        <p:cTn id="50" dur="500" fill="hold"/>
                                        <p:tgtEl>
                                          <p:spTgt spid="7">
                                            <p:txEl>
                                              <p:pRg st="11" end="11"/>
                                            </p:txEl>
                                          </p:spTgt>
                                        </p:tgtEl>
                                        <p:attrNameLst>
                                          <p:attrName>ppt_w</p:attrName>
                                        </p:attrNameLst>
                                      </p:cBhvr>
                                      <p:tavLst>
                                        <p:tav tm="0">
                                          <p:val>
                                            <p:fltVal val="0"/>
                                          </p:val>
                                        </p:tav>
                                        <p:tav tm="100000">
                                          <p:val>
                                            <p:strVal val="#ppt_w"/>
                                          </p:val>
                                        </p:tav>
                                      </p:tavLst>
                                    </p:anim>
                                    <p:anim calcmode="lin" valueType="num">
                                      <p:cBhvr>
                                        <p:cTn id="51" dur="500" fill="hold"/>
                                        <p:tgtEl>
                                          <p:spTgt spid="7">
                                            <p:txEl>
                                              <p:pRg st="11" end="11"/>
                                            </p:txEl>
                                          </p:spTgt>
                                        </p:tgtEl>
                                        <p:attrNameLst>
                                          <p:attrName>ppt_h</p:attrName>
                                        </p:attrNameLst>
                                      </p:cBhvr>
                                      <p:tavLst>
                                        <p:tav tm="0">
                                          <p:val>
                                            <p:fltVal val="0"/>
                                          </p:val>
                                        </p:tav>
                                        <p:tav tm="100000">
                                          <p:val>
                                            <p:strVal val="#ppt_h"/>
                                          </p:val>
                                        </p:tav>
                                      </p:tavLst>
                                    </p:anim>
                                    <p:animEffect transition="in" filter="fade">
                                      <p:cBhvr>
                                        <p:cTn id="52"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3200" b="1" dirty="0"/>
              <a:t>« </a:t>
            </a:r>
            <a:r>
              <a:rPr lang="fr-FR" sz="3200" b="1" dirty="0">
                <a:highlight>
                  <a:srgbClr val="FFFF00"/>
                </a:highlight>
              </a:rPr>
              <a:t>Il en reste des « traces ........................... dans la   mémoire populaire »</a:t>
            </a:r>
          </a:p>
        </p:txBody>
      </p:sp>
      <p:sp>
        <p:nvSpPr>
          <p:cNvPr id="3" name="Espace réservé du contenu 2"/>
          <p:cNvSpPr>
            <a:spLocks noGrp="1"/>
          </p:cNvSpPr>
          <p:nvPr>
            <p:ph idx="1"/>
          </p:nvPr>
        </p:nvSpPr>
        <p:spPr>
          <a:xfrm>
            <a:off x="3563888" y="1556792"/>
            <a:ext cx="5409848" cy="5005536"/>
          </a:xfrm>
        </p:spPr>
        <p:txBody>
          <a:bodyPr>
            <a:normAutofit fontScale="62500" lnSpcReduction="20000"/>
          </a:bodyPr>
          <a:lstStyle/>
          <a:p>
            <a:pPr lvl="0"/>
            <a:endParaRPr lang="fr-FR" sz="2400" dirty="0"/>
          </a:p>
          <a:p>
            <a:pPr marL="82296" lvl="0" indent="0" algn="ctr">
              <a:buNone/>
            </a:pPr>
            <a:r>
              <a:rPr lang="fr-FR" sz="2600" b="1" dirty="0"/>
              <a:t>Charles CHASSE, </a:t>
            </a:r>
            <a:r>
              <a:rPr lang="fr-FR" sz="2600" dirty="0"/>
              <a:t>historien </a:t>
            </a:r>
          </a:p>
          <a:p>
            <a:pPr marL="82296" lvl="0" indent="0" algn="ctr">
              <a:buNone/>
            </a:pPr>
            <a:r>
              <a:rPr lang="fr-FR" sz="2600" dirty="0"/>
              <a:t>tient </a:t>
            </a:r>
            <a:r>
              <a:rPr lang="fr-FR" sz="2600" b="1" dirty="0"/>
              <a:t>d'un parent éloigné des Marbeuf</a:t>
            </a:r>
            <a:r>
              <a:rPr lang="fr-FR" sz="2600" dirty="0"/>
              <a:t>..</a:t>
            </a:r>
          </a:p>
          <a:p>
            <a:pPr marL="82296" lvl="0" indent="0" algn="ctr">
              <a:buNone/>
            </a:pPr>
            <a:r>
              <a:rPr lang="fr-FR" sz="2600" dirty="0"/>
              <a:t>.</a:t>
            </a:r>
          </a:p>
          <a:p>
            <a:pPr marL="82296" lvl="0" indent="0" algn="ctr">
              <a:buNone/>
            </a:pPr>
            <a:r>
              <a:rPr lang="fr-FR" sz="2600" b="1" dirty="0"/>
              <a:t>la Marquise de Saint PRIX</a:t>
            </a:r>
          </a:p>
          <a:p>
            <a:pPr marL="82296" lvl="0" indent="0" algn="ctr">
              <a:buNone/>
            </a:pPr>
            <a:r>
              <a:rPr lang="fr-FR" sz="2600" b="1" dirty="0"/>
              <a:t> </a:t>
            </a:r>
            <a:r>
              <a:rPr lang="fr-FR" sz="2600" dirty="0"/>
              <a:t>qui vivait avant le second empire</a:t>
            </a:r>
          </a:p>
          <a:p>
            <a:pPr marL="82296" lvl="0" indent="0" algn="ctr">
              <a:buNone/>
            </a:pPr>
            <a:endParaRPr lang="fr-FR" sz="2600" dirty="0"/>
          </a:p>
          <a:p>
            <a:pPr marL="82296" lvl="0" indent="0" algn="ctr">
              <a:buNone/>
            </a:pPr>
            <a:r>
              <a:rPr lang="fr-FR" sz="2600" dirty="0"/>
              <a:t>Que celle-ci avait feuilleté à maintes reprise le registre de la sacristie de Sainte Sève, </a:t>
            </a:r>
          </a:p>
          <a:p>
            <a:pPr marL="82296" lvl="0" indent="0" algn="ctr">
              <a:buNone/>
            </a:pPr>
            <a:r>
              <a:rPr lang="fr-FR" sz="2600" dirty="0"/>
              <a:t>y avoir trouvé </a:t>
            </a:r>
            <a:r>
              <a:rPr lang="fr-FR" sz="2600" b="1" dirty="0"/>
              <a:t>inscrite </a:t>
            </a:r>
          </a:p>
          <a:p>
            <a:pPr marL="82296" lvl="0" indent="0" algn="ctr">
              <a:buNone/>
            </a:pPr>
            <a:r>
              <a:rPr lang="fr-FR" sz="2600" b="1" dirty="0"/>
              <a:t>la naissance d'un enfant mâle </a:t>
            </a:r>
          </a:p>
          <a:p>
            <a:pPr marL="82296" lvl="0" indent="0" algn="ctr">
              <a:buNone/>
            </a:pPr>
            <a:r>
              <a:rPr lang="fr-FR" sz="2600" b="1" dirty="0"/>
              <a:t>de Letizia à </a:t>
            </a:r>
            <a:r>
              <a:rPr lang="fr-FR" sz="2600" b="1" dirty="0" err="1"/>
              <a:t>Penanvern</a:t>
            </a:r>
            <a:r>
              <a:rPr lang="fr-FR" sz="2600" dirty="0"/>
              <a:t>..</a:t>
            </a:r>
          </a:p>
          <a:p>
            <a:pPr marL="82296" lvl="0" indent="0" algn="ctr">
              <a:buNone/>
            </a:pPr>
            <a:endParaRPr lang="fr-FR" sz="2600" dirty="0"/>
          </a:p>
          <a:p>
            <a:pPr marL="82296" lvl="0" indent="0" algn="ctr">
              <a:buNone/>
            </a:pPr>
            <a:r>
              <a:rPr lang="fr-FR" sz="2600" dirty="0"/>
              <a:t>Quelle Letizia  .. ??quelle date .. ?? saura -t-on jamais..</a:t>
            </a:r>
          </a:p>
          <a:p>
            <a:pPr marL="82296" lvl="0" indent="0" algn="ctr">
              <a:buNone/>
            </a:pPr>
            <a:endParaRPr lang="fr-FR" sz="2600" dirty="0"/>
          </a:p>
          <a:p>
            <a:pPr marL="82296" lvl="0" indent="0" algn="ctr">
              <a:buNone/>
            </a:pPr>
            <a:r>
              <a:rPr lang="fr-FR" sz="2600" dirty="0"/>
              <a:t>Sa fille voulu vérifier il manquait les fameuses feuilles</a:t>
            </a:r>
          </a:p>
          <a:p>
            <a:pPr marL="82296" lvl="0" indent="0" algn="ctr">
              <a:buNone/>
            </a:pPr>
            <a:r>
              <a:rPr lang="fr-FR" sz="2600" b="1" dirty="0"/>
              <a:t>Ce qui est certain c'est la naissance d'un enfant male de Letizia à </a:t>
            </a:r>
            <a:r>
              <a:rPr lang="fr-FR" sz="2600" b="1" dirty="0" err="1"/>
              <a:t>Penarven</a:t>
            </a:r>
            <a:endParaRPr lang="fr-FR" sz="2600" b="1" dirty="0"/>
          </a:p>
          <a:p>
            <a:pPr marL="82296" lvl="0" indent="0" algn="ctr">
              <a:buNone/>
            </a:pPr>
            <a:r>
              <a:rPr lang="fr-FR" sz="2600" dirty="0"/>
              <a:t> </a:t>
            </a:r>
            <a:endParaRPr lang="fr-FR" sz="2600" b="1" dirty="0"/>
          </a:p>
        </p:txBody>
      </p:sp>
      <p:pic>
        <p:nvPicPr>
          <p:cNvPr id="10242" name="Picture 2" descr="C:\Users\Yannig\Documents\th (31).jpg"/>
          <p:cNvPicPr>
            <a:picLocks noChangeAspect="1" noChangeArrowheads="1"/>
          </p:cNvPicPr>
          <p:nvPr/>
        </p:nvPicPr>
        <p:blipFill>
          <a:blip r:embed="rId2" cstate="print"/>
          <a:srcRect/>
          <a:stretch>
            <a:fillRect/>
          </a:stretch>
        </p:blipFill>
        <p:spPr bwMode="auto">
          <a:xfrm>
            <a:off x="470852" y="1568694"/>
            <a:ext cx="3096344" cy="2000250"/>
          </a:xfrm>
          <a:prstGeom prst="rect">
            <a:avLst/>
          </a:prstGeom>
          <a:noFill/>
        </p:spPr>
      </p:pic>
      <p:pic>
        <p:nvPicPr>
          <p:cNvPr id="10243" name="Picture 3" descr="C:\Users\Yannig\Documents\th (30).jpg"/>
          <p:cNvPicPr>
            <a:picLocks noChangeAspect="1" noChangeArrowheads="1"/>
          </p:cNvPicPr>
          <p:nvPr/>
        </p:nvPicPr>
        <p:blipFill>
          <a:blip r:embed="rId3" cstate="print"/>
          <a:srcRect/>
          <a:stretch>
            <a:fillRect/>
          </a:stretch>
        </p:blipFill>
        <p:spPr bwMode="auto">
          <a:xfrm>
            <a:off x="470852" y="3986305"/>
            <a:ext cx="3096344" cy="2557264"/>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
                                            <p:txEl>
                                              <p:pRg st="4" end="4"/>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p:cTn id="2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 calcmode="lin" valueType="num">
                                      <p:cBhvr additive="base">
                                        <p:cTn id="4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 calcmode="lin" valueType="num">
                                      <p:cBhvr additive="base">
                                        <p:cTn id="5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anim calcmode="lin" valueType="num">
                                      <p:cBhvr additive="base">
                                        <p:cTn id="5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548680"/>
            <a:ext cx="7424803" cy="5220580"/>
          </a:xfrm>
        </p:spPr>
        <p:txBody>
          <a:bodyPr>
            <a:noAutofit/>
          </a:bodyPr>
          <a:lstStyle/>
          <a:p>
            <a:pPr lvl="0" algn="ctr"/>
            <a:r>
              <a:rPr lang="fr-FR" sz="2000" dirty="0">
                <a:solidFill>
                  <a:srgbClr val="333333"/>
                </a:solidFill>
                <a:latin typeface="Albany" pitchFamily="34"/>
                <a:ea typeface="HG Mincho Light J" pitchFamily="2"/>
                <a:cs typeface="Arial Unicode MS" pitchFamily="2"/>
              </a:rPr>
              <a:t> Personne ne saura quand et comment MARBEUF </a:t>
            </a:r>
            <a:br>
              <a:rPr lang="fr-FR" sz="2000" dirty="0">
                <a:solidFill>
                  <a:srgbClr val="333333"/>
                </a:solidFill>
                <a:latin typeface="Albany" pitchFamily="34"/>
                <a:ea typeface="HG Mincho Light J" pitchFamily="2"/>
                <a:cs typeface="Arial Unicode MS" pitchFamily="2"/>
              </a:rPr>
            </a:br>
            <a:r>
              <a:rPr lang="fr-FR" sz="2000" dirty="0">
                <a:solidFill>
                  <a:srgbClr val="333333"/>
                </a:solidFill>
                <a:latin typeface="Albany" pitchFamily="34"/>
                <a:ea typeface="HG Mincho Light J" pitchFamily="2"/>
                <a:cs typeface="Arial Unicode MS" pitchFamily="2"/>
              </a:rPr>
              <a:t>reviendra en CORSE</a:t>
            </a:r>
            <a:br>
              <a:rPr lang="fr-FR" sz="2000" dirty="0">
                <a:solidFill>
                  <a:srgbClr val="333333"/>
                </a:solidFill>
                <a:latin typeface="Albany" pitchFamily="34"/>
                <a:ea typeface="HG Mincho Light J" pitchFamily="2"/>
                <a:cs typeface="Arial Unicode MS" pitchFamily="2"/>
              </a:rPr>
            </a:br>
            <a:r>
              <a:rPr lang="fr-FR" sz="2000" dirty="0">
                <a:solidFill>
                  <a:srgbClr val="333333"/>
                </a:solidFill>
                <a:latin typeface="Albany" pitchFamily="34"/>
                <a:ea typeface="HG Mincho Light J" pitchFamily="2"/>
                <a:cs typeface="Arial Unicode MS" pitchFamily="2"/>
              </a:rPr>
              <a:t>Ni les sous marins ni les avions n’existaient à l’époque  pour rejoindre « </a:t>
            </a:r>
            <a:r>
              <a:rPr lang="fr-FR" sz="2000" b="1" i="1" dirty="0">
                <a:solidFill>
                  <a:srgbClr val="333333"/>
                </a:solidFill>
                <a:latin typeface="Albany" pitchFamily="34"/>
                <a:ea typeface="HG Mincho Light J" pitchFamily="2"/>
                <a:cs typeface="Arial Unicode MS" pitchFamily="2"/>
              </a:rPr>
              <a:t>l’Ile de Beauté </a:t>
            </a:r>
            <a:r>
              <a:rPr lang="fr-FR" sz="2000" dirty="0">
                <a:solidFill>
                  <a:srgbClr val="333333"/>
                </a:solidFill>
                <a:latin typeface="Albany" pitchFamily="34"/>
                <a:ea typeface="HG Mincho Light J" pitchFamily="2"/>
                <a:cs typeface="Arial Unicode MS" pitchFamily="2"/>
              </a:rPr>
              <a:t>» </a:t>
            </a:r>
            <a:br>
              <a:rPr lang="fr-FR" sz="2000" dirty="0">
                <a:solidFill>
                  <a:srgbClr val="333333"/>
                </a:solidFill>
                <a:latin typeface="Albany" pitchFamily="34"/>
                <a:ea typeface="HG Mincho Light J" pitchFamily="2"/>
                <a:cs typeface="Arial Unicode MS" pitchFamily="2"/>
              </a:rPr>
            </a:br>
            <a:br>
              <a:rPr lang="fr-FR" sz="2000" dirty="0">
                <a:solidFill>
                  <a:srgbClr val="333333"/>
                </a:solidFill>
                <a:latin typeface="Albany" pitchFamily="34"/>
                <a:ea typeface="HG Mincho Light J" pitchFamily="2"/>
                <a:cs typeface="Arial Unicode MS" pitchFamily="2"/>
              </a:rPr>
            </a:br>
            <a:r>
              <a:rPr lang="fr-FR" sz="2000" dirty="0">
                <a:solidFill>
                  <a:srgbClr val="333333"/>
                </a:solidFill>
                <a:latin typeface="Albany" pitchFamily="34"/>
                <a:ea typeface="HG Mincho Light J" pitchFamily="2"/>
                <a:cs typeface="Arial Unicode MS" pitchFamily="2"/>
              </a:rPr>
              <a:t>A  partir du 7 Mai 1770 date officielle de la réapparition de MARBEUF en CORSE  à 1773</a:t>
            </a:r>
            <a:br>
              <a:rPr lang="fr-FR" sz="2000" dirty="0">
                <a:solidFill>
                  <a:srgbClr val="333333"/>
                </a:solidFill>
                <a:latin typeface="Albany" pitchFamily="34"/>
                <a:ea typeface="HG Mincho Light J" pitchFamily="2"/>
                <a:cs typeface="Arial Unicode MS" pitchFamily="2"/>
              </a:rPr>
            </a:br>
            <a:br>
              <a:rPr lang="fr-FR" sz="2000" dirty="0">
                <a:solidFill>
                  <a:srgbClr val="333333"/>
                </a:solidFill>
                <a:latin typeface="Albany" pitchFamily="34"/>
                <a:ea typeface="HG Mincho Light J" pitchFamily="2"/>
                <a:cs typeface="Arial Unicode MS" pitchFamily="2"/>
              </a:rPr>
            </a:br>
            <a:r>
              <a:rPr lang="fr-FR" sz="2000" dirty="0">
                <a:solidFill>
                  <a:srgbClr val="333333"/>
                </a:solidFill>
                <a:latin typeface="Albany" pitchFamily="34"/>
                <a:ea typeface="HG Mincho Light J" pitchFamily="2"/>
                <a:cs typeface="Arial Unicode MS" pitchFamily="2"/>
              </a:rPr>
              <a:t>  Le Général Gouverneur de la CORSE et Letizia</a:t>
            </a:r>
            <a:br>
              <a:rPr lang="fr-FR" sz="2000" dirty="0">
                <a:solidFill>
                  <a:srgbClr val="333333"/>
                </a:solidFill>
                <a:latin typeface="Albany" pitchFamily="34"/>
                <a:ea typeface="HG Mincho Light J" pitchFamily="2"/>
                <a:cs typeface="Arial Unicode MS" pitchFamily="2"/>
              </a:rPr>
            </a:br>
            <a:r>
              <a:rPr lang="fr-FR" sz="2000" dirty="0">
                <a:solidFill>
                  <a:srgbClr val="333333"/>
                </a:solidFill>
                <a:latin typeface="Albany" pitchFamily="34"/>
                <a:ea typeface="HG Mincho Light J" pitchFamily="2"/>
                <a:cs typeface="Arial Unicode MS" pitchFamily="2"/>
              </a:rPr>
              <a:t> se voient moins </a:t>
            </a:r>
            <a:br>
              <a:rPr lang="fr-FR" sz="2000" dirty="0">
                <a:solidFill>
                  <a:srgbClr val="333333"/>
                </a:solidFill>
                <a:latin typeface="Albany" pitchFamily="34"/>
                <a:ea typeface="HG Mincho Light J" pitchFamily="2"/>
                <a:cs typeface="Arial Unicode MS" pitchFamily="2"/>
              </a:rPr>
            </a:br>
            <a:br>
              <a:rPr lang="fr-FR" sz="2000" dirty="0">
                <a:solidFill>
                  <a:srgbClr val="333333"/>
                </a:solidFill>
                <a:latin typeface="Albany" pitchFamily="34"/>
                <a:ea typeface="HG Mincho Light J" pitchFamily="2"/>
                <a:cs typeface="Arial Unicode MS" pitchFamily="2"/>
              </a:rPr>
            </a:br>
            <a:r>
              <a:rPr lang="fr-FR" sz="2000" b="1" dirty="0">
                <a:solidFill>
                  <a:srgbClr val="333333"/>
                </a:solidFill>
                <a:highlight>
                  <a:srgbClr val="FFFF00"/>
                </a:highlight>
                <a:latin typeface="Albany" pitchFamily="34"/>
                <a:ea typeface="HG Mincho Light J" pitchFamily="2"/>
                <a:cs typeface="Arial Unicode MS" pitchFamily="2"/>
              </a:rPr>
              <a:t>Mais il sera présent  en coulisse</a:t>
            </a:r>
            <a:br>
              <a:rPr lang="fr-FR" sz="2000" b="1" dirty="0">
                <a:solidFill>
                  <a:srgbClr val="333333"/>
                </a:solidFill>
                <a:highlight>
                  <a:srgbClr val="FFFF00"/>
                </a:highlight>
                <a:latin typeface="Albany" pitchFamily="34"/>
                <a:ea typeface="HG Mincho Light J" pitchFamily="2"/>
                <a:cs typeface="Arial Unicode MS" pitchFamily="2"/>
              </a:rPr>
            </a:br>
            <a:r>
              <a:rPr lang="fr-FR" sz="2000" b="1" dirty="0">
                <a:solidFill>
                  <a:srgbClr val="333333"/>
                </a:solidFill>
                <a:highlight>
                  <a:srgbClr val="FFFF00"/>
                </a:highlight>
                <a:latin typeface="Albany" pitchFamily="34"/>
                <a:ea typeface="HG Mincho Light J" pitchFamily="2"/>
                <a:cs typeface="Arial Unicode MS" pitchFamily="2"/>
              </a:rPr>
              <a:t>au Baptême de Napoléon </a:t>
            </a:r>
            <a:br>
              <a:rPr lang="fr-FR" sz="2000" b="1" dirty="0">
                <a:solidFill>
                  <a:srgbClr val="333333"/>
                </a:solidFill>
                <a:highlight>
                  <a:srgbClr val="FFFF00"/>
                </a:highlight>
                <a:latin typeface="Albany" pitchFamily="34"/>
                <a:ea typeface="HG Mincho Light J" pitchFamily="2"/>
                <a:cs typeface="Arial Unicode MS" pitchFamily="2"/>
              </a:rPr>
            </a:br>
            <a:r>
              <a:rPr lang="fr-FR" sz="2000" b="1" dirty="0">
                <a:solidFill>
                  <a:srgbClr val="333333"/>
                </a:solidFill>
                <a:highlight>
                  <a:srgbClr val="FFFF00"/>
                </a:highlight>
                <a:latin typeface="Albany" pitchFamily="34"/>
                <a:ea typeface="HG Mincho Light J" pitchFamily="2"/>
                <a:cs typeface="Arial Unicode MS" pitchFamily="2"/>
              </a:rPr>
              <a:t>le 21 Juillet 1771</a:t>
            </a:r>
            <a:br>
              <a:rPr lang="fr-FR" sz="2000" b="1" dirty="0">
                <a:solidFill>
                  <a:srgbClr val="333333"/>
                </a:solidFill>
                <a:highlight>
                  <a:srgbClr val="FFFF00"/>
                </a:highlight>
                <a:latin typeface="Albany" pitchFamily="34"/>
                <a:ea typeface="HG Mincho Light J" pitchFamily="2"/>
                <a:cs typeface="Arial Unicode MS" pitchFamily="2"/>
              </a:rPr>
            </a:br>
            <a:endParaRPr lang="fr-FR" sz="2000" b="1" dirty="0">
              <a:highlight>
                <a:srgbClr val="FFFF00"/>
              </a:highligh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400" dirty="0"/>
              <a:t>21 Juillet 1771 Baptême officiel de Napoléon 1° à AJACCIO</a:t>
            </a:r>
            <a:endParaRPr lang="fr-FR" dirty="0"/>
          </a:p>
        </p:txBody>
      </p:sp>
      <p:sp>
        <p:nvSpPr>
          <p:cNvPr id="3" name="Espace réservé du contenu 2"/>
          <p:cNvSpPr>
            <a:spLocks noGrp="1"/>
          </p:cNvSpPr>
          <p:nvPr>
            <p:ph idx="1"/>
          </p:nvPr>
        </p:nvSpPr>
        <p:spPr>
          <a:xfrm>
            <a:off x="4427984" y="1412776"/>
            <a:ext cx="4473744" cy="5232648"/>
          </a:xfrm>
        </p:spPr>
        <p:txBody>
          <a:bodyPr>
            <a:normAutofit fontScale="47500" lnSpcReduction="20000"/>
          </a:bodyPr>
          <a:lstStyle/>
          <a:p>
            <a:pPr lvl="0"/>
            <a:endParaRPr lang="fr-FR" b="1" dirty="0"/>
          </a:p>
          <a:p>
            <a:pPr marL="82296" lvl="0" indent="0">
              <a:buNone/>
            </a:pPr>
            <a:r>
              <a:rPr lang="fr-FR" sz="3400" dirty="0"/>
              <a:t>Le curé  d’Ajaccio refusera de le baptiser à l'église au motif de </a:t>
            </a:r>
            <a:r>
              <a:rPr lang="fr-FR" sz="3400" i="1" dirty="0">
                <a:highlight>
                  <a:srgbClr val="FFFF00"/>
                </a:highlight>
              </a:rPr>
              <a:t>« enfant né d'ailleurs </a:t>
            </a:r>
            <a:r>
              <a:rPr lang="fr-FR" sz="3400" dirty="0"/>
              <a:t>» Et prénom, inconnu ne figurant pas dans le calendrier des Saints.</a:t>
            </a:r>
          </a:p>
          <a:p>
            <a:pPr marL="82296" lvl="0" indent="0">
              <a:buNone/>
            </a:pPr>
            <a:r>
              <a:rPr lang="fr-FR" sz="3400" dirty="0"/>
              <a:t>Il sera baptisé dans la maison BUONAPARTE avec sa sœur Marie Anne</a:t>
            </a:r>
          </a:p>
          <a:p>
            <a:pPr marL="82296" lvl="0" indent="0">
              <a:buNone/>
            </a:pPr>
            <a:r>
              <a:rPr lang="fr-FR" sz="3400" dirty="0"/>
              <a:t>Par le </a:t>
            </a:r>
            <a:r>
              <a:rPr lang="fr-FR" sz="3400" i="1" dirty="0"/>
              <a:t>Révérend Luciano BUONAPARTE qui est un archidiacre de la ville d'Ajaccio. Il est aussi l'oncle de Charles Bonaparte.</a:t>
            </a:r>
          </a:p>
          <a:p>
            <a:pPr marL="82296" lvl="0" indent="0">
              <a:buNone/>
            </a:pPr>
            <a:r>
              <a:rPr lang="fr-FR" sz="3400" i="1" dirty="0"/>
              <a:t>.</a:t>
            </a:r>
            <a:r>
              <a:rPr lang="fr-FR" sz="3400" i="1" dirty="0">
                <a:highlight>
                  <a:srgbClr val="FFFF00"/>
                </a:highlight>
              </a:rPr>
              <a:t>Affaire réglée en famille</a:t>
            </a:r>
          </a:p>
          <a:p>
            <a:pPr marL="82296" lvl="0" indent="0">
              <a:buNone/>
            </a:pPr>
            <a:endParaRPr lang="fr-FR" sz="3400" i="1" dirty="0"/>
          </a:p>
          <a:p>
            <a:pPr marL="82296" lvl="0" indent="0">
              <a:buNone/>
            </a:pPr>
            <a:r>
              <a:rPr lang="fr-FR" sz="3400" dirty="0"/>
              <a:t>MARBEUF en réunion à BASTIA où il dirige les travaux d'une session du Conseil Supérieur des Douze quitte BASTIA avec une escorte par des chemins de montagne escarpés, peu surs en ces temps troublés, à cheval, il a plus de 50 ans,</a:t>
            </a:r>
          </a:p>
          <a:p>
            <a:pPr marL="82296" lvl="0" indent="0">
              <a:buNone/>
            </a:pPr>
            <a:r>
              <a:rPr lang="fr-FR" sz="3400" dirty="0"/>
              <a:t> accourt à Ajaccio ou il  passera 5 à 6 heures pour vérifier la bonne santé de Letizia qui vient d'accoucher de Marie Anne</a:t>
            </a:r>
          </a:p>
          <a:p>
            <a:pPr marL="82296" lvl="0" indent="0">
              <a:buNone/>
            </a:pPr>
            <a:r>
              <a:rPr lang="fr-FR" sz="3400" dirty="0"/>
              <a:t> et la remercier de sa reconnaissance de la naissance de Napoléon 2 ans plus tôt</a:t>
            </a:r>
          </a:p>
        </p:txBody>
      </p:sp>
      <p:pic>
        <p:nvPicPr>
          <p:cNvPr id="11266" name="Picture 2" descr="C:\Users\Yannig\Documents\th (34).jpg"/>
          <p:cNvPicPr>
            <a:picLocks noChangeAspect="1" noChangeArrowheads="1"/>
          </p:cNvPicPr>
          <p:nvPr/>
        </p:nvPicPr>
        <p:blipFill>
          <a:blip r:embed="rId2" cstate="print"/>
          <a:srcRect/>
          <a:stretch>
            <a:fillRect/>
          </a:stretch>
        </p:blipFill>
        <p:spPr bwMode="auto">
          <a:xfrm>
            <a:off x="512840" y="4029100"/>
            <a:ext cx="3672408" cy="2543547"/>
          </a:xfrm>
          <a:prstGeom prst="rect">
            <a:avLst/>
          </a:prstGeom>
          <a:noFill/>
        </p:spPr>
      </p:pic>
      <p:pic>
        <p:nvPicPr>
          <p:cNvPr id="11268" name="Picture 4" descr="Maison Bonaparte Ajaccio"/>
          <p:cNvPicPr>
            <a:picLocks noChangeAspect="1" noChangeArrowheads="1"/>
          </p:cNvPicPr>
          <p:nvPr/>
        </p:nvPicPr>
        <p:blipFill>
          <a:blip r:embed="rId3" cstate="print"/>
          <a:srcRect/>
          <a:stretch>
            <a:fillRect/>
          </a:stretch>
        </p:blipFill>
        <p:spPr bwMode="auto">
          <a:xfrm>
            <a:off x="539553" y="1506809"/>
            <a:ext cx="3672408" cy="2257426"/>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p:cTn id="3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alphaModFix/>
            <a:lum/>
          </a:blip>
          <a:srcRect/>
          <a:stretch>
            <a:fillRect/>
          </a:stretch>
        </p:blipFill>
        <p:spPr>
          <a:xfrm>
            <a:off x="1289746" y="1569301"/>
            <a:ext cx="7704856" cy="4527104"/>
          </a:xfrm>
          <a:prstGeom prst="rect">
            <a:avLst/>
          </a:prstGeom>
          <a:noFill/>
          <a:ln>
            <a:noFill/>
          </a:ln>
        </p:spPr>
      </p:pic>
      <p:sp>
        <p:nvSpPr>
          <p:cNvPr id="6" name="Rectangle 5"/>
          <p:cNvSpPr/>
          <p:nvPr/>
        </p:nvSpPr>
        <p:spPr>
          <a:xfrm>
            <a:off x="1547664" y="6096405"/>
            <a:ext cx="7488832" cy="646331"/>
          </a:xfrm>
          <a:prstGeom prst="rect">
            <a:avLst/>
          </a:prstGeom>
        </p:spPr>
        <p:txBody>
          <a:bodyPr wrap="square">
            <a:spAutoFit/>
          </a:bodyPr>
          <a:lstStyle/>
          <a:p>
            <a:pPr algn="ctr"/>
            <a:r>
              <a:rPr lang="fr-FR" b="1" dirty="0"/>
              <a:t>En l’absence d’acte de naissance</a:t>
            </a:r>
          </a:p>
          <a:p>
            <a:pPr algn="ctr"/>
            <a:r>
              <a:rPr lang="fr-FR" b="1" dirty="0"/>
              <a:t>acte de baptême  de Napoléon en Italien</a:t>
            </a:r>
          </a:p>
        </p:txBody>
      </p:sp>
      <p:sp>
        <p:nvSpPr>
          <p:cNvPr id="5" name="Rectangle 4"/>
          <p:cNvSpPr/>
          <p:nvPr/>
        </p:nvSpPr>
        <p:spPr>
          <a:xfrm>
            <a:off x="5991213" y="5517232"/>
            <a:ext cx="2016224" cy="369332"/>
          </a:xfrm>
          <a:prstGeom prst="rect">
            <a:avLst/>
          </a:prstGeom>
        </p:spPr>
        <p:txBody>
          <a:bodyPr wrap="square">
            <a:spAutoFit/>
          </a:bodyPr>
          <a:lstStyle/>
          <a:p>
            <a:pPr algn="ctr"/>
            <a:r>
              <a:rPr lang="fr-FR" dirty="0">
                <a:highlight>
                  <a:srgbClr val="FFFF00"/>
                </a:highlight>
              </a:rPr>
              <a:t>Archives AJACCIO</a:t>
            </a:r>
          </a:p>
        </p:txBody>
      </p:sp>
      <p:sp>
        <p:nvSpPr>
          <p:cNvPr id="2" name="ZoneTexte 1">
            <a:extLst>
              <a:ext uri="{FF2B5EF4-FFF2-40B4-BE49-F238E27FC236}">
                <a16:creationId xmlns:a16="http://schemas.microsoft.com/office/drawing/2014/main" id="{FFD47E27-04A0-6532-145A-1FEDA506488B}"/>
              </a:ext>
            </a:extLst>
          </p:cNvPr>
          <p:cNvSpPr txBox="1"/>
          <p:nvPr/>
        </p:nvSpPr>
        <p:spPr>
          <a:xfrm>
            <a:off x="1259632" y="30379"/>
            <a:ext cx="7881247" cy="1477328"/>
          </a:xfrm>
          <a:prstGeom prst="rect">
            <a:avLst/>
          </a:prstGeom>
          <a:noFill/>
        </p:spPr>
        <p:txBody>
          <a:bodyPr wrap="square" rtlCol="0">
            <a:spAutoFit/>
          </a:bodyPr>
          <a:lstStyle/>
          <a:p>
            <a:pPr algn="ctr"/>
            <a:r>
              <a:rPr lang="fr-FR" b="1" dirty="0"/>
              <a:t> 15 Aout 1769 </a:t>
            </a:r>
          </a:p>
          <a:p>
            <a:pPr algn="ctr"/>
            <a:r>
              <a:rPr lang="fr-FR" b="1" dirty="0"/>
              <a:t>Lorsque serait né Napoléon  La CORSE est italienne </a:t>
            </a:r>
          </a:p>
          <a:p>
            <a:pPr algn="ctr"/>
            <a:r>
              <a:rPr lang="fr-FR" b="1" dirty="0"/>
              <a:t>sous administration française .</a:t>
            </a:r>
          </a:p>
          <a:p>
            <a:pPr algn="ctr"/>
            <a:r>
              <a:rPr lang="fr-FR" b="1" dirty="0"/>
              <a:t>.La CORSE ne devient département  français qu’en 1792 </a:t>
            </a:r>
          </a:p>
          <a:p>
            <a:pPr algn="ctr"/>
            <a:r>
              <a:rPr lang="fr-FR" b="1" dirty="0"/>
              <a:t>Napoléon serait né Italien ou Breton ?</a:t>
            </a:r>
          </a:p>
        </p:txBody>
      </p:sp>
    </p:spTree>
  </p:cSld>
  <p:clrMapOvr>
    <a:masterClrMapping/>
  </p:clrMapOvr>
  <p:transition>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116632"/>
            <a:ext cx="7498080" cy="1417638"/>
          </a:xfrm>
        </p:spPr>
        <p:txBody>
          <a:bodyPr>
            <a:noAutofit/>
          </a:bodyPr>
          <a:lstStyle/>
          <a:p>
            <a:pPr lvl="0" algn="ctr"/>
            <a:r>
              <a:rPr lang="fr-FR" sz="3600" b="1" dirty="0"/>
              <a:t>Traduction en français de l'acte de naissance de Napoléon 1°</a:t>
            </a:r>
            <a:br>
              <a:rPr lang="fr-FR" sz="3600" dirty="0"/>
            </a:br>
            <a:endParaRPr lang="fr-FR" sz="3600" dirty="0"/>
          </a:p>
        </p:txBody>
      </p:sp>
      <p:pic>
        <p:nvPicPr>
          <p:cNvPr id="4" name="Espace réservé du contenu 3"/>
          <p:cNvPicPr>
            <a:picLocks noGrp="1" noChangeAspect="1"/>
          </p:cNvPicPr>
          <p:nvPr>
            <p:ph idx="1"/>
          </p:nvPr>
        </p:nvPicPr>
        <p:blipFill>
          <a:blip r:embed="rId2" cstate="print">
            <a:alphaModFix/>
            <a:lum/>
          </a:blip>
          <a:stretch>
            <a:fillRect/>
          </a:stretch>
        </p:blipFill>
        <p:spPr>
          <a:xfrm>
            <a:off x="1619672" y="1196752"/>
            <a:ext cx="7128792" cy="5328592"/>
          </a:xfrm>
        </p:spPr>
      </p:pic>
      <p:sp>
        <p:nvSpPr>
          <p:cNvPr id="5" name="Rectangle 4"/>
          <p:cNvSpPr/>
          <p:nvPr/>
        </p:nvSpPr>
        <p:spPr>
          <a:xfrm>
            <a:off x="6444208" y="5445224"/>
            <a:ext cx="2502024" cy="646331"/>
          </a:xfrm>
          <a:prstGeom prst="rect">
            <a:avLst/>
          </a:prstGeom>
        </p:spPr>
        <p:txBody>
          <a:bodyPr wrap="square">
            <a:spAutoFit/>
          </a:bodyPr>
          <a:lstStyle/>
          <a:p>
            <a:r>
              <a:rPr lang="fr-FR" dirty="0"/>
              <a:t>Extrait du livre </a:t>
            </a:r>
          </a:p>
          <a:p>
            <a:r>
              <a:rPr lang="fr-FR" dirty="0"/>
              <a:t>d’Edmond OUTIN</a:t>
            </a:r>
          </a:p>
        </p:txBody>
      </p:sp>
    </p:spTree>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0362" y="200199"/>
            <a:ext cx="7498080" cy="1143000"/>
          </a:xfrm>
        </p:spPr>
        <p:txBody>
          <a:bodyPr>
            <a:normAutofit/>
          </a:bodyPr>
          <a:lstStyle/>
          <a:p>
            <a:pPr algn="ctr"/>
            <a:r>
              <a:rPr lang="fr-FR" sz="3200" dirty="0"/>
              <a:t>Laurent GIUBEGA</a:t>
            </a:r>
            <a:br>
              <a:rPr lang="fr-FR" sz="3200" dirty="0"/>
            </a:br>
            <a:r>
              <a:rPr lang="fr-FR" sz="3200" dirty="0"/>
              <a:t> le parrain de Napoléon1°</a:t>
            </a:r>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1043608" y="1412776"/>
            <a:ext cx="3801380" cy="4248472"/>
          </a:xfrm>
        </p:spPr>
      </p:pic>
      <p:sp>
        <p:nvSpPr>
          <p:cNvPr id="5" name="Rectangle 4"/>
          <p:cNvSpPr/>
          <p:nvPr/>
        </p:nvSpPr>
        <p:spPr>
          <a:xfrm>
            <a:off x="5179402" y="1556792"/>
            <a:ext cx="3419872" cy="3416320"/>
          </a:xfrm>
          <a:prstGeom prst="rect">
            <a:avLst/>
          </a:prstGeom>
        </p:spPr>
        <p:txBody>
          <a:bodyPr wrap="square">
            <a:spAutoFit/>
          </a:bodyPr>
          <a:lstStyle/>
          <a:p>
            <a:pPr lvl="0" algn="ctr">
              <a:buFont typeface="Arial" pitchFamily="34" charset="0"/>
              <a:buChar char="•"/>
            </a:pPr>
            <a:r>
              <a:rPr lang="fr-FR" b="1" dirty="0"/>
              <a:t>Ancien proche de PAOLI</a:t>
            </a:r>
          </a:p>
          <a:p>
            <a:pPr lvl="0" algn="ctr">
              <a:buFont typeface="Arial" pitchFamily="34" charset="0"/>
              <a:buChar char="•"/>
            </a:pPr>
            <a:endParaRPr lang="fr-FR" b="1" dirty="0"/>
          </a:p>
          <a:p>
            <a:pPr lvl="0" algn="ctr">
              <a:buFont typeface="Arial" pitchFamily="34" charset="0"/>
              <a:buChar char="•"/>
            </a:pPr>
            <a:r>
              <a:rPr lang="fr-FR" b="1" dirty="0"/>
              <a:t>Proche de MARBEUF</a:t>
            </a:r>
          </a:p>
          <a:p>
            <a:pPr lvl="0" algn="ctr">
              <a:buFont typeface="Arial" pitchFamily="34" charset="0"/>
              <a:buChar char="•"/>
            </a:pPr>
            <a:endParaRPr lang="fr-FR" b="1" dirty="0"/>
          </a:p>
          <a:p>
            <a:pPr lvl="0" algn="ctr">
              <a:buFont typeface="Arial" pitchFamily="34" charset="0"/>
              <a:buChar char="•"/>
            </a:pPr>
            <a:r>
              <a:rPr lang="fr-FR" b="1" dirty="0"/>
              <a:t>Procureur du ROI</a:t>
            </a:r>
          </a:p>
          <a:p>
            <a:pPr lvl="0" algn="ctr">
              <a:buFont typeface="Arial" pitchFamily="34" charset="0"/>
              <a:buChar char="•"/>
            </a:pPr>
            <a:endParaRPr lang="fr-FR" b="1" dirty="0"/>
          </a:p>
          <a:p>
            <a:pPr lvl="0" algn="ctr">
              <a:buFont typeface="Arial" pitchFamily="34" charset="0"/>
              <a:buChar char="•"/>
            </a:pPr>
            <a:r>
              <a:rPr lang="fr-FR" b="1" dirty="0"/>
              <a:t>Il n'a aucun lien avec les familles BUONAPARTE et RAMOLINO</a:t>
            </a:r>
          </a:p>
          <a:p>
            <a:pPr lvl="0" algn="ctr"/>
            <a:endParaRPr lang="fr-FR" b="1" dirty="0"/>
          </a:p>
          <a:p>
            <a:pPr lvl="0" algn="ctr">
              <a:buFont typeface="Arial" pitchFamily="34" charset="0"/>
              <a:buChar char="•"/>
            </a:pPr>
            <a:r>
              <a:rPr lang="fr-FR" b="1" dirty="0"/>
              <a:t>Il sera Parrain de Napoléon sur la demande de MARBEUF</a:t>
            </a:r>
          </a:p>
        </p:txBody>
      </p:sp>
      <p:sp>
        <p:nvSpPr>
          <p:cNvPr id="3" name="ZoneTexte 2">
            <a:extLst>
              <a:ext uri="{FF2B5EF4-FFF2-40B4-BE49-F238E27FC236}">
                <a16:creationId xmlns:a16="http://schemas.microsoft.com/office/drawing/2014/main" id="{C6D83B5E-D945-764F-1B02-598A6BAA3A04}"/>
              </a:ext>
            </a:extLst>
          </p:cNvPr>
          <p:cNvSpPr txBox="1"/>
          <p:nvPr/>
        </p:nvSpPr>
        <p:spPr>
          <a:xfrm>
            <a:off x="1522974" y="5800402"/>
            <a:ext cx="7312856" cy="923330"/>
          </a:xfrm>
          <a:prstGeom prst="rect">
            <a:avLst/>
          </a:prstGeom>
          <a:noFill/>
        </p:spPr>
        <p:txBody>
          <a:bodyPr wrap="square" rtlCol="0">
            <a:spAutoFit/>
          </a:bodyPr>
          <a:lstStyle/>
          <a:p>
            <a:pPr algn="ctr"/>
            <a:r>
              <a:rPr lang="fr-FR" b="1" dirty="0">
                <a:highlight>
                  <a:srgbClr val="FFFF00"/>
                </a:highlight>
              </a:rPr>
              <a:t>Napoléon et sa famille  pourchassés par les Paolistes</a:t>
            </a:r>
          </a:p>
          <a:p>
            <a:pPr algn="ctr"/>
            <a:r>
              <a:rPr lang="fr-FR" b="1" dirty="0">
                <a:highlight>
                  <a:srgbClr val="FFFF00"/>
                </a:highlight>
              </a:rPr>
              <a:t> se réfugieront chez lui dans la forteresse de CALVI</a:t>
            </a:r>
          </a:p>
          <a:p>
            <a:pPr algn="ctr"/>
            <a:r>
              <a:rPr lang="fr-FR" b="1" dirty="0">
                <a:highlight>
                  <a:srgbClr val="FFFF00"/>
                </a:highlight>
              </a:rPr>
              <a:t> avant d’émigrer en  France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6202AD-DF66-64E5-1E14-DDD90CCF42BD}"/>
              </a:ext>
            </a:extLst>
          </p:cNvPr>
          <p:cNvSpPr txBox="1"/>
          <p:nvPr/>
        </p:nvSpPr>
        <p:spPr>
          <a:xfrm>
            <a:off x="4932040" y="271477"/>
            <a:ext cx="3861540" cy="3108543"/>
          </a:xfrm>
          <a:prstGeom prst="rect">
            <a:avLst/>
          </a:prstGeom>
          <a:noFill/>
        </p:spPr>
        <p:txBody>
          <a:bodyPr wrap="square" rtlCol="0">
            <a:spAutoFit/>
          </a:bodyPr>
          <a:lstStyle/>
          <a:p>
            <a:pPr algn="ctr"/>
            <a:r>
              <a:rPr lang="fr-FR" sz="1400" b="1" dirty="0"/>
              <a:t>Lors de son mariage avec </a:t>
            </a:r>
          </a:p>
          <a:p>
            <a:pPr algn="ctr"/>
            <a:r>
              <a:rPr lang="fr-FR" sz="1400" b="1" dirty="0"/>
              <a:t> Marie Rose de BEAUHARNAIS </a:t>
            </a:r>
          </a:p>
          <a:p>
            <a:pPr algn="ctr"/>
            <a:r>
              <a:rPr lang="fr-FR" sz="1400" b="1" dirty="0"/>
              <a:t>qui deviendra </a:t>
            </a:r>
          </a:p>
          <a:p>
            <a:pPr algn="ctr"/>
            <a:r>
              <a:rPr lang="fr-FR" sz="1400" b="1" dirty="0"/>
              <a:t>« Joséphine » BUONAPARTE </a:t>
            </a:r>
          </a:p>
          <a:p>
            <a:pPr algn="ctr"/>
            <a:endParaRPr lang="fr-FR" sz="1400" b="1" dirty="0"/>
          </a:p>
          <a:p>
            <a:pPr algn="ctr"/>
            <a:r>
              <a:rPr lang="fr-FR" sz="1400" b="1" dirty="0"/>
              <a:t>Prénom fabriqué</a:t>
            </a:r>
          </a:p>
          <a:p>
            <a:pPr algn="ctr"/>
            <a:r>
              <a:rPr lang="fr-FR" sz="1400" b="1" dirty="0"/>
              <a:t> par Napoléon lui même .</a:t>
            </a:r>
          </a:p>
          <a:p>
            <a:pPr algn="ctr"/>
            <a:endParaRPr lang="fr-FR" sz="1400" b="1" dirty="0"/>
          </a:p>
          <a:p>
            <a:pPr algn="ctr"/>
            <a:r>
              <a:rPr lang="fr-FR" sz="1400" b="1" dirty="0" err="1"/>
              <a:t>Napoleone</a:t>
            </a:r>
            <a:r>
              <a:rPr lang="fr-FR" sz="1400" b="1" dirty="0"/>
              <a:t> BUONAPARTE </a:t>
            </a:r>
          </a:p>
          <a:p>
            <a:pPr algn="ctr"/>
            <a:r>
              <a:rPr lang="fr-FR" sz="1400" b="1" dirty="0"/>
              <a:t>produira  en absence d’un acte de naissance</a:t>
            </a:r>
          </a:p>
          <a:p>
            <a:pPr algn="ctr"/>
            <a:r>
              <a:rPr lang="fr-FR" sz="1400" b="1" dirty="0"/>
              <a:t> </a:t>
            </a:r>
          </a:p>
          <a:p>
            <a:pPr algn="ctr"/>
            <a:r>
              <a:rPr lang="fr-FR" sz="1400" b="1" dirty="0"/>
              <a:t>Celui de sont frère</a:t>
            </a:r>
          </a:p>
          <a:p>
            <a:pPr algn="ctr"/>
            <a:r>
              <a:rPr lang="fr-FR" sz="1400" b="1" dirty="0"/>
              <a:t> Guiseppe </a:t>
            </a:r>
            <a:r>
              <a:rPr lang="fr-FR" sz="1400" b="1" dirty="0" err="1"/>
              <a:t>Napolione</a:t>
            </a:r>
            <a:r>
              <a:rPr lang="fr-FR" sz="1400" b="1" dirty="0"/>
              <a:t> BUONAPARTE </a:t>
            </a:r>
          </a:p>
          <a:p>
            <a:pPr algn="ctr"/>
            <a:r>
              <a:rPr lang="fr-FR" sz="1400" b="1" dirty="0"/>
              <a:t>Né le  5 Février 1768</a:t>
            </a:r>
          </a:p>
        </p:txBody>
      </p:sp>
      <p:pic>
        <p:nvPicPr>
          <p:cNvPr id="4" name="Image 3">
            <a:extLst>
              <a:ext uri="{FF2B5EF4-FFF2-40B4-BE49-F238E27FC236}">
                <a16:creationId xmlns:a16="http://schemas.microsoft.com/office/drawing/2014/main" id="{C325AA0E-D2BB-DFF7-9241-8747C22E05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280" y="780334"/>
            <a:ext cx="4581620" cy="5458854"/>
          </a:xfrm>
          <a:prstGeom prst="rect">
            <a:avLst/>
          </a:prstGeom>
        </p:spPr>
      </p:pic>
      <p:pic>
        <p:nvPicPr>
          <p:cNvPr id="6" name="Image 5">
            <a:extLst>
              <a:ext uri="{FF2B5EF4-FFF2-40B4-BE49-F238E27FC236}">
                <a16:creationId xmlns:a16="http://schemas.microsoft.com/office/drawing/2014/main" id="{270BCE57-73A5-9645-D0DF-538E0D3431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3509761"/>
            <a:ext cx="2609556" cy="2653579"/>
          </a:xfrm>
          <a:prstGeom prst="rect">
            <a:avLst/>
          </a:prstGeom>
        </p:spPr>
      </p:pic>
      <p:sp>
        <p:nvSpPr>
          <p:cNvPr id="7" name="Ellipse 6">
            <a:extLst>
              <a:ext uri="{FF2B5EF4-FFF2-40B4-BE49-F238E27FC236}">
                <a16:creationId xmlns:a16="http://schemas.microsoft.com/office/drawing/2014/main" id="{4DEA5D74-E9D5-3074-06E3-2DF22C260246}"/>
              </a:ext>
            </a:extLst>
          </p:cNvPr>
          <p:cNvSpPr/>
          <p:nvPr/>
        </p:nvSpPr>
        <p:spPr>
          <a:xfrm>
            <a:off x="1430818" y="4725144"/>
            <a:ext cx="3541447" cy="115212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D702904C-EECD-340E-2EE5-D704B104A59C}"/>
              </a:ext>
            </a:extLst>
          </p:cNvPr>
          <p:cNvSpPr txBox="1"/>
          <p:nvPr/>
        </p:nvSpPr>
        <p:spPr>
          <a:xfrm>
            <a:off x="124" y="6293081"/>
            <a:ext cx="5075932" cy="523220"/>
          </a:xfrm>
          <a:prstGeom prst="rect">
            <a:avLst/>
          </a:prstGeom>
          <a:noFill/>
        </p:spPr>
        <p:txBody>
          <a:bodyPr wrap="square" rtlCol="0">
            <a:spAutoFit/>
          </a:bodyPr>
          <a:lstStyle/>
          <a:p>
            <a:pPr algn="ctr"/>
            <a:r>
              <a:rPr lang="fr-FR" sz="1400" b="1" dirty="0"/>
              <a:t>Témoin n°1</a:t>
            </a:r>
            <a:r>
              <a:rPr lang="fr-FR" sz="1400" b="1" baseline="30000" dirty="0"/>
              <a:t>r</a:t>
            </a:r>
            <a:r>
              <a:rPr lang="fr-FR" sz="1400" b="1" dirty="0"/>
              <a:t>  mariage de Napoléon ,l’acte de naissance de </a:t>
            </a:r>
          </a:p>
          <a:p>
            <a:pPr algn="ctr"/>
            <a:r>
              <a:rPr lang="fr-FR" sz="1400" b="1" dirty="0" err="1"/>
              <a:t>Napolione</a:t>
            </a:r>
            <a:r>
              <a:rPr lang="fr-FR" sz="1400" b="1" dirty="0"/>
              <a:t> Bonaparte  certifie qu’il est né le 5 Février 1768</a:t>
            </a:r>
          </a:p>
        </p:txBody>
      </p:sp>
      <p:sp>
        <p:nvSpPr>
          <p:cNvPr id="3" name="ZoneTexte 2">
            <a:extLst>
              <a:ext uri="{FF2B5EF4-FFF2-40B4-BE49-F238E27FC236}">
                <a16:creationId xmlns:a16="http://schemas.microsoft.com/office/drawing/2014/main" id="{80C91B34-C8BF-D5E5-C63B-0434250443D2}"/>
              </a:ext>
            </a:extLst>
          </p:cNvPr>
          <p:cNvSpPr txBox="1"/>
          <p:nvPr/>
        </p:nvSpPr>
        <p:spPr>
          <a:xfrm>
            <a:off x="931375" y="50242"/>
            <a:ext cx="4000665" cy="646331"/>
          </a:xfrm>
          <a:prstGeom prst="rect">
            <a:avLst/>
          </a:prstGeom>
          <a:noFill/>
        </p:spPr>
        <p:txBody>
          <a:bodyPr wrap="square" rtlCol="0">
            <a:spAutoFit/>
          </a:bodyPr>
          <a:lstStyle/>
          <a:p>
            <a:pPr algn="ctr"/>
            <a:r>
              <a:rPr lang="fr-FR" b="1" dirty="0"/>
              <a:t>Napoléon est -il vraiment né </a:t>
            </a:r>
          </a:p>
          <a:p>
            <a:pPr algn="ctr"/>
            <a:r>
              <a:rPr lang="fr-FR" b="1" dirty="0"/>
              <a:t>le 15 Aout 1769 ???</a:t>
            </a:r>
          </a:p>
        </p:txBody>
      </p:sp>
    </p:spTree>
    <p:extLst>
      <p:ext uri="{BB962C8B-B14F-4D97-AF65-F5344CB8AC3E}">
        <p14:creationId xmlns:p14="http://schemas.microsoft.com/office/powerpoint/2010/main" val="378535795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9">
                                            <p:txEl>
                                              <p:pRg st="0" end="0"/>
                                            </p:txEl>
                                          </p:spTgt>
                                        </p:tgtEl>
                                      </p:cBhvr>
                                    </p:animEffect>
                                  </p:childTnLst>
                                </p:cTn>
                              </p:par>
                              <p:par>
                                <p:cTn id="24" presetID="53" presetClass="entr" presetSubtype="16" fill="hold" nodeType="with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 calcmode="lin" valueType="num">
                                      <p:cBhvr>
                                        <p:cTn id="26"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7"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28"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0665" y="188640"/>
            <a:ext cx="7498080" cy="1143000"/>
          </a:xfrm>
        </p:spPr>
        <p:txBody>
          <a:bodyPr>
            <a:noAutofit/>
          </a:bodyPr>
          <a:lstStyle/>
          <a:p>
            <a:pPr algn="ctr"/>
            <a:r>
              <a:rPr lang="fr-FR" sz="2400" dirty="0">
                <a:highlight>
                  <a:srgbClr val="FFFF00"/>
                </a:highlight>
              </a:rPr>
              <a:t>Avant le 21 Juillet 1771</a:t>
            </a:r>
            <a:br>
              <a:rPr lang="fr-FR" sz="2400" dirty="0">
                <a:highlight>
                  <a:srgbClr val="FFFF00"/>
                </a:highlight>
              </a:rPr>
            </a:br>
            <a:r>
              <a:rPr lang="fr-FR" sz="2400" dirty="0">
                <a:highlight>
                  <a:srgbClr val="FFFF00"/>
                </a:highlight>
              </a:rPr>
              <a:t>« Napoléone » un prénom inconnu </a:t>
            </a:r>
            <a:br>
              <a:rPr lang="fr-FR" sz="2400" dirty="0">
                <a:highlight>
                  <a:srgbClr val="FFFF00"/>
                </a:highlight>
              </a:rPr>
            </a:br>
            <a:r>
              <a:rPr lang="fr-FR" sz="2400" dirty="0">
                <a:highlight>
                  <a:srgbClr val="FFFF00"/>
                </a:highlight>
              </a:rPr>
              <a:t>introuvable en CORSE et en Italie</a:t>
            </a:r>
          </a:p>
        </p:txBody>
      </p:sp>
      <p:sp>
        <p:nvSpPr>
          <p:cNvPr id="3" name="Espace réservé du contenu 2"/>
          <p:cNvSpPr>
            <a:spLocks noGrp="1"/>
          </p:cNvSpPr>
          <p:nvPr>
            <p:ph idx="1"/>
          </p:nvPr>
        </p:nvSpPr>
        <p:spPr>
          <a:xfrm>
            <a:off x="1450665" y="1628800"/>
            <a:ext cx="7498080" cy="4800600"/>
          </a:xfrm>
        </p:spPr>
        <p:txBody>
          <a:bodyPr>
            <a:normAutofit fontScale="70000" lnSpcReduction="20000"/>
          </a:bodyPr>
          <a:lstStyle/>
          <a:p>
            <a:pPr lvl="0" algn="ctr"/>
            <a:r>
              <a:rPr lang="fr-FR" sz="3100" dirty="0"/>
              <a:t>Napoléon est sans doute le premier au monde</a:t>
            </a:r>
          </a:p>
          <a:p>
            <a:pPr marL="82296" lvl="0" indent="0" algn="ctr">
              <a:buNone/>
            </a:pPr>
            <a:r>
              <a:rPr lang="fr-FR" sz="3100" dirty="0"/>
              <a:t> à porter ce prénom</a:t>
            </a:r>
          </a:p>
          <a:p>
            <a:pPr lvl="0" algn="ctr"/>
            <a:r>
              <a:rPr lang="fr-FR" sz="3100" dirty="0"/>
              <a:t>Le prénom </a:t>
            </a:r>
            <a:r>
              <a:rPr lang="fr-FR" sz="3100" dirty="0" err="1"/>
              <a:t>Nabulion</a:t>
            </a:r>
            <a:r>
              <a:rPr lang="fr-FR" sz="3100" dirty="0"/>
              <a:t> est courant à cette époque en CORSE	</a:t>
            </a:r>
          </a:p>
          <a:p>
            <a:pPr lvl="0" algn="ctr"/>
            <a:endParaRPr lang="fr-FR" sz="3100" dirty="0"/>
          </a:p>
          <a:p>
            <a:pPr lvl="0" algn="ctr"/>
            <a:r>
              <a:rPr lang="fr-FR" sz="3100" dirty="0"/>
              <a:t>Joseph son frère ainé a comme  deuxième prénom </a:t>
            </a:r>
            <a:r>
              <a:rPr lang="fr-FR" sz="3100" dirty="0" err="1"/>
              <a:t>Nabulion</a:t>
            </a:r>
            <a:r>
              <a:rPr lang="fr-FR" sz="3100" dirty="0"/>
              <a:t> (« </a:t>
            </a:r>
            <a:r>
              <a:rPr lang="fr-FR" sz="3100" i="1" dirty="0" err="1"/>
              <a:t>Napolion</a:t>
            </a:r>
            <a:r>
              <a:rPr lang="fr-FR" sz="3100" dirty="0" err="1"/>
              <a:t>e</a:t>
            </a:r>
            <a:r>
              <a:rPr lang="fr-FR" sz="3100" dirty="0"/>
              <a:t> » sur  son acte de naissance  utilisé par Napoléon lors de son mariage).  </a:t>
            </a:r>
          </a:p>
          <a:p>
            <a:pPr lvl="0" algn="ctr"/>
            <a:r>
              <a:rPr lang="fr-FR" sz="3100" dirty="0"/>
              <a:t>On veut nous faire croire que la terminaison « </a:t>
            </a:r>
            <a:r>
              <a:rPr lang="fr-FR" sz="3100" i="1" dirty="0" err="1"/>
              <a:t>lione</a:t>
            </a:r>
            <a:r>
              <a:rPr lang="fr-FR" sz="3100" i="1" dirty="0"/>
              <a:t> </a:t>
            </a:r>
            <a:r>
              <a:rPr lang="fr-FR" sz="3100" dirty="0"/>
              <a:t>» aurait donné Léon en italien ….pas possible</a:t>
            </a:r>
          </a:p>
          <a:p>
            <a:pPr lvl="0" algn="ctr"/>
            <a:r>
              <a:rPr lang="fr-FR" sz="3100" dirty="0"/>
              <a:t>Sur son acte de naissance son prénom est </a:t>
            </a:r>
            <a:r>
              <a:rPr lang="fr-FR" sz="3100" dirty="0" err="1"/>
              <a:t>Napoleone</a:t>
            </a:r>
            <a:r>
              <a:rPr lang="fr-FR" sz="3100" dirty="0"/>
              <a:t> avec une terminaison E en italien</a:t>
            </a:r>
          </a:p>
          <a:p>
            <a:pPr lvl="0" algn="ctr"/>
            <a:r>
              <a:rPr lang="fr-FR" sz="3100" dirty="0"/>
              <a:t>Il aurait été conçu par MARBEUF lui même </a:t>
            </a:r>
          </a:p>
          <a:p>
            <a:pPr marL="82296" lvl="0" indent="0" algn="ctr">
              <a:buNone/>
            </a:pPr>
            <a:r>
              <a:rPr lang="fr-FR" sz="3100" dirty="0"/>
              <a:t>il viendrait de MABOLEON.. Mab en breton veut dire Fils donc fils de Léon né à coté</a:t>
            </a:r>
          </a:p>
          <a:p>
            <a:pPr marL="82296" lvl="0" indent="0" algn="ctr">
              <a:buNone/>
            </a:pPr>
            <a:r>
              <a:rPr lang="fr-FR" sz="3100" dirty="0"/>
              <a:t>et sous la protection de Saint Pol de Léon</a:t>
            </a:r>
          </a:p>
          <a:p>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03648" y="260648"/>
            <a:ext cx="7498080" cy="1143000"/>
          </a:xfrm>
        </p:spPr>
        <p:txBody>
          <a:bodyPr>
            <a:noAutofit/>
          </a:bodyPr>
          <a:lstStyle/>
          <a:p>
            <a:pPr algn="ctr"/>
            <a:r>
              <a:rPr lang="fr-FR" sz="2800" dirty="0">
                <a:highlight>
                  <a:srgbClr val="FFFF00"/>
                </a:highlight>
              </a:rPr>
              <a:t>Aout 1771 tout AJACCIO jase ..</a:t>
            </a:r>
            <a:br>
              <a:rPr lang="fr-FR" sz="2800" dirty="0">
                <a:highlight>
                  <a:srgbClr val="FFFF00"/>
                </a:highlight>
              </a:rPr>
            </a:br>
            <a:r>
              <a:rPr lang="fr-FR" sz="2800" dirty="0">
                <a:highlight>
                  <a:srgbClr val="FFFF00"/>
                </a:highlight>
              </a:rPr>
              <a:t>MARBEUF passe du temps avec Letizia</a:t>
            </a:r>
            <a:br>
              <a:rPr lang="fr-FR" sz="2800" dirty="0">
                <a:highlight>
                  <a:srgbClr val="FFFF00"/>
                </a:highlight>
              </a:rPr>
            </a:br>
            <a:r>
              <a:rPr lang="fr-FR" sz="2800" dirty="0">
                <a:highlight>
                  <a:srgbClr val="FFFF00"/>
                </a:highlight>
              </a:rPr>
              <a:t> Charles écrit au grand père maternel de Letizia</a:t>
            </a:r>
          </a:p>
        </p:txBody>
      </p:sp>
      <p:pic>
        <p:nvPicPr>
          <p:cNvPr id="4" name="Espace réservé du contenu 3"/>
          <p:cNvPicPr>
            <a:picLocks noGrp="1" noChangeAspect="1"/>
          </p:cNvPicPr>
          <p:nvPr>
            <p:ph idx="1"/>
          </p:nvPr>
        </p:nvPicPr>
        <p:blipFill>
          <a:blip r:embed="rId2" cstate="print">
            <a:alphaModFix/>
            <a:lum/>
          </a:blip>
          <a:stretch>
            <a:fillRect/>
          </a:stretch>
        </p:blipFill>
        <p:spPr>
          <a:xfrm>
            <a:off x="4139952" y="1772816"/>
            <a:ext cx="4680520" cy="4320480"/>
          </a:xfrm>
          <a:prstGeom prst="rect">
            <a:avLst/>
          </a:prstGeom>
          <a:noFill/>
          <a:ln>
            <a:noFill/>
          </a:ln>
        </p:spPr>
      </p:pic>
      <p:sp>
        <p:nvSpPr>
          <p:cNvPr id="5" name="Rectangle 4"/>
          <p:cNvSpPr/>
          <p:nvPr/>
        </p:nvSpPr>
        <p:spPr>
          <a:xfrm>
            <a:off x="5026978" y="6274186"/>
            <a:ext cx="3312368" cy="646331"/>
          </a:xfrm>
          <a:prstGeom prst="rect">
            <a:avLst/>
          </a:prstGeom>
        </p:spPr>
        <p:txBody>
          <a:bodyPr wrap="square">
            <a:spAutoFit/>
          </a:bodyPr>
          <a:lstStyle/>
          <a:p>
            <a:r>
              <a:rPr lang="fr-FR" dirty="0"/>
              <a:t>Extrait du livre </a:t>
            </a:r>
          </a:p>
          <a:p>
            <a:r>
              <a:rPr lang="fr-FR" dirty="0"/>
              <a:t>d’Edmond OUTIN</a:t>
            </a:r>
          </a:p>
        </p:txBody>
      </p:sp>
      <p:sp>
        <p:nvSpPr>
          <p:cNvPr id="6" name="ZoneTexte 5">
            <a:extLst>
              <a:ext uri="{FF2B5EF4-FFF2-40B4-BE49-F238E27FC236}">
                <a16:creationId xmlns:a16="http://schemas.microsoft.com/office/drawing/2014/main" id="{75FAB55A-DEB7-BB8C-7B36-3F9A6CA17C0A}"/>
              </a:ext>
            </a:extLst>
          </p:cNvPr>
          <p:cNvSpPr txBox="1"/>
          <p:nvPr/>
        </p:nvSpPr>
        <p:spPr>
          <a:xfrm>
            <a:off x="899592" y="2256042"/>
            <a:ext cx="3168352" cy="3693319"/>
          </a:xfrm>
          <a:prstGeom prst="rect">
            <a:avLst/>
          </a:prstGeom>
          <a:noFill/>
        </p:spPr>
        <p:txBody>
          <a:bodyPr wrap="square">
            <a:spAutoFit/>
          </a:bodyPr>
          <a:lstStyle/>
          <a:p>
            <a:pPr algn="ctr"/>
            <a:r>
              <a:rPr lang="fr-FR" b="1" dirty="0"/>
              <a:t>Il  le nomme au poste d'Assesseur </a:t>
            </a:r>
          </a:p>
          <a:p>
            <a:pPr algn="ctr"/>
            <a:r>
              <a:rPr lang="fr-FR" b="1" dirty="0"/>
              <a:t>(Juge à Ajaccio  </a:t>
            </a:r>
          </a:p>
          <a:p>
            <a:pPr algn="ctr"/>
            <a:r>
              <a:rPr lang="fr-FR" b="1" dirty="0"/>
              <a:t>avec 900 Livres par mois, plus d’innombrables avantages, le 4 aout 1771</a:t>
            </a:r>
          </a:p>
          <a:p>
            <a:pPr algn="ctr"/>
            <a:r>
              <a:rPr lang="fr-FR" b="1" dirty="0"/>
              <a:t>Soit 2 semaines après le Baptême de Napoléon</a:t>
            </a:r>
          </a:p>
          <a:p>
            <a:pPr algn="ctr"/>
            <a:endParaRPr lang="fr-FR" b="1" dirty="0"/>
          </a:p>
          <a:p>
            <a:pPr algn="ctr"/>
            <a:r>
              <a:rPr lang="it-IT" b="1" dirty="0"/>
              <a:t>Il fera anoblir Carlo BUONAPARTE </a:t>
            </a:r>
          </a:p>
          <a:p>
            <a:pPr algn="ctr"/>
            <a:r>
              <a:rPr lang="it-IT" b="1" dirty="0"/>
              <a:t>le 13 Sept 1771</a:t>
            </a:r>
          </a:p>
          <a:p>
            <a:endParaRPr lang="fr-FR" dirty="0"/>
          </a:p>
        </p:txBody>
      </p:sp>
      <p:sp>
        <p:nvSpPr>
          <p:cNvPr id="7" name="Ellipse 6">
            <a:extLst>
              <a:ext uri="{FF2B5EF4-FFF2-40B4-BE49-F238E27FC236}">
                <a16:creationId xmlns:a16="http://schemas.microsoft.com/office/drawing/2014/main" id="{AB22E184-56CF-CAE4-D68E-C67C051FAA10}"/>
              </a:ext>
            </a:extLst>
          </p:cNvPr>
          <p:cNvSpPr/>
          <p:nvPr/>
        </p:nvSpPr>
        <p:spPr>
          <a:xfrm>
            <a:off x="3707904" y="2256042"/>
            <a:ext cx="5544616" cy="412528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 calcmode="lin" valueType="num">
                                      <p:cBhvr>
                                        <p:cTn id="32"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6">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p:cTn id="37"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130622"/>
            <a:ext cx="7498080" cy="634082"/>
          </a:xfrm>
        </p:spPr>
        <p:txBody>
          <a:bodyPr>
            <a:normAutofit fontScale="90000"/>
          </a:bodyPr>
          <a:lstStyle/>
          <a:p>
            <a:pPr algn="ctr"/>
            <a:r>
              <a:rPr lang="fr-FR" sz="2400" dirty="0">
                <a:highlight>
                  <a:srgbClr val="FFFF00"/>
                </a:highlight>
              </a:rPr>
              <a:t>4 Septembre 1779 </a:t>
            </a:r>
            <a:br>
              <a:rPr lang="fr-FR" sz="2400" dirty="0">
                <a:highlight>
                  <a:srgbClr val="FFFF00"/>
                </a:highlight>
              </a:rPr>
            </a:br>
            <a:r>
              <a:rPr lang="fr-FR" sz="2400" dirty="0">
                <a:highlight>
                  <a:srgbClr val="FFFF00"/>
                </a:highlight>
              </a:rPr>
              <a:t>Baptêmes de Luciano et Elisa BUONAPARTE</a:t>
            </a:r>
          </a:p>
        </p:txBody>
      </p:sp>
      <p:sp>
        <p:nvSpPr>
          <p:cNvPr id="7" name="Espace réservé du contenu 6"/>
          <p:cNvSpPr>
            <a:spLocks noGrp="1"/>
          </p:cNvSpPr>
          <p:nvPr>
            <p:ph idx="1"/>
          </p:nvPr>
        </p:nvSpPr>
        <p:spPr>
          <a:xfrm>
            <a:off x="1403648" y="1263849"/>
            <a:ext cx="4288520" cy="4464496"/>
          </a:xfrm>
        </p:spPr>
        <p:txBody>
          <a:bodyPr>
            <a:normAutofit/>
          </a:bodyPr>
          <a:lstStyle/>
          <a:p>
            <a:r>
              <a:rPr lang="fr-FR" sz="1800" dirty="0"/>
              <a:t>Pourquoi avoir attendu 4 ans pour baptiser Luciano né le 21 Mai 1775 …??</a:t>
            </a:r>
          </a:p>
          <a:p>
            <a:r>
              <a:rPr lang="fr-FR" sz="1800" dirty="0"/>
              <a:t>Pourquoi avoir encore attendu près de 2 ans pour baptiser Elisa née le 13/11/1777…??</a:t>
            </a:r>
          </a:p>
          <a:p>
            <a:r>
              <a:rPr lang="fr-FR" sz="1800" dirty="0"/>
              <a:t>Comme Napoléon  qui serait né le 15 aout 1769 baptisé le 21 Juillet 1771</a:t>
            </a:r>
          </a:p>
          <a:p>
            <a:r>
              <a:rPr lang="fr-FR" sz="1800" dirty="0"/>
              <a:t>A l’époque  ces enfants ne sont pas inscrits sur les registres paroissiaux, sont non reconnus par l’Eglise ..Donc sans existence officielle</a:t>
            </a:r>
          </a:p>
          <a:p>
            <a:r>
              <a:rPr lang="fr-FR" sz="1800" dirty="0"/>
              <a:t>Sur les 9 baptisés 6 le furent dans les jours ou le mois qui suit.</a:t>
            </a:r>
          </a:p>
          <a:p>
            <a:r>
              <a:rPr lang="fr-FR" sz="1800" b="1" i="1" dirty="0"/>
              <a:t>Pourquoi ces 3 exceptions..??</a:t>
            </a:r>
          </a:p>
        </p:txBody>
      </p:sp>
      <p:pic>
        <p:nvPicPr>
          <p:cNvPr id="5" name="Image 4"/>
          <p:cNvPicPr>
            <a:picLocks noChangeAspect="1"/>
          </p:cNvPicPr>
          <p:nvPr/>
        </p:nvPicPr>
        <p:blipFill>
          <a:blip r:embed="rId2" cstate="print">
            <a:alphaModFix/>
            <a:lum/>
          </a:blip>
          <a:srcRect/>
          <a:stretch>
            <a:fillRect/>
          </a:stretch>
        </p:blipFill>
        <p:spPr>
          <a:xfrm>
            <a:off x="6824693" y="872716"/>
            <a:ext cx="1944216" cy="1800200"/>
          </a:xfrm>
          <a:prstGeom prst="rect">
            <a:avLst/>
          </a:prstGeom>
          <a:noFill/>
          <a:ln>
            <a:noFill/>
          </a:ln>
        </p:spPr>
      </p:pic>
      <p:pic>
        <p:nvPicPr>
          <p:cNvPr id="36865" name="Picture 1" descr="C:\Users\Yannig\Documents\th (65).jpg"/>
          <p:cNvPicPr>
            <a:picLocks noChangeAspect="1" noChangeArrowheads="1"/>
          </p:cNvPicPr>
          <p:nvPr/>
        </p:nvPicPr>
        <p:blipFill>
          <a:blip r:embed="rId3" cstate="print"/>
          <a:srcRect/>
          <a:stretch>
            <a:fillRect/>
          </a:stretch>
        </p:blipFill>
        <p:spPr bwMode="auto">
          <a:xfrm>
            <a:off x="6876256" y="2780928"/>
            <a:ext cx="1959870" cy="1863111"/>
          </a:xfrm>
          <a:prstGeom prst="rect">
            <a:avLst/>
          </a:prstGeom>
          <a:noFill/>
        </p:spPr>
      </p:pic>
      <p:pic>
        <p:nvPicPr>
          <p:cNvPr id="4" name="Image 3">
            <a:extLst>
              <a:ext uri="{FF2B5EF4-FFF2-40B4-BE49-F238E27FC236}">
                <a16:creationId xmlns:a16="http://schemas.microsoft.com/office/drawing/2014/main" id="{4F95DBC5-5935-1B9A-141C-615392439080}"/>
              </a:ext>
            </a:extLst>
          </p:cNvPr>
          <p:cNvPicPr>
            <a:picLocks noChangeAspect="1"/>
          </p:cNvPicPr>
          <p:nvPr/>
        </p:nvPicPr>
        <p:blipFill>
          <a:blip r:embed="rId4"/>
          <a:stretch>
            <a:fillRect/>
          </a:stretch>
        </p:blipFill>
        <p:spPr>
          <a:xfrm>
            <a:off x="6824693" y="4830629"/>
            <a:ext cx="1959870" cy="1766724"/>
          </a:xfrm>
          <a:prstGeom prst="rect">
            <a:avLst/>
          </a:prstGeom>
        </p:spPr>
      </p:pic>
      <p:sp>
        <p:nvSpPr>
          <p:cNvPr id="8" name="ZoneTexte 7">
            <a:extLst>
              <a:ext uri="{FF2B5EF4-FFF2-40B4-BE49-F238E27FC236}">
                <a16:creationId xmlns:a16="http://schemas.microsoft.com/office/drawing/2014/main" id="{9422B24A-C22C-9E89-434D-A53FF641B779}"/>
              </a:ext>
            </a:extLst>
          </p:cNvPr>
          <p:cNvSpPr txBox="1"/>
          <p:nvPr/>
        </p:nvSpPr>
        <p:spPr>
          <a:xfrm>
            <a:off x="1686431" y="5627325"/>
            <a:ext cx="4572000" cy="1200329"/>
          </a:xfrm>
          <a:prstGeom prst="rect">
            <a:avLst/>
          </a:prstGeom>
          <a:noFill/>
        </p:spPr>
        <p:txBody>
          <a:bodyPr wrap="square">
            <a:spAutoFit/>
          </a:bodyPr>
          <a:lstStyle/>
          <a:p>
            <a:r>
              <a:rPr lang="fr-FR" dirty="0"/>
              <a:t>Quant à </a:t>
            </a:r>
            <a:r>
              <a:rPr lang="fr-FR" dirty="0" err="1"/>
              <a:t>Paoletta</a:t>
            </a:r>
            <a:r>
              <a:rPr lang="fr-FR" dirty="0"/>
              <a:t> née le 20/10/1780 on sait que Letizia était enceinte mi Janvier date a laquelle MARBEUF était à CARGESE, donc là encore il y a possibilité</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 calcmode="lin" valueType="num">
                                      <p:cBhvr additive="base">
                                        <p:cTn id="4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0"/>
            <a:ext cx="7498080" cy="994122"/>
          </a:xfrm>
        </p:spPr>
        <p:txBody>
          <a:bodyPr>
            <a:normAutofit/>
          </a:bodyPr>
          <a:lstStyle/>
          <a:p>
            <a:pPr algn="ctr"/>
            <a:r>
              <a:rPr lang="fr-FR" sz="2000" dirty="0"/>
              <a:t>Carlo BUONAPARTE quand il en parle ou écrit il dit</a:t>
            </a:r>
            <a:br>
              <a:rPr lang="fr-FR" sz="2000" dirty="0"/>
            </a:br>
            <a:r>
              <a:rPr lang="fr-FR" sz="2000" i="1" dirty="0">
                <a:highlight>
                  <a:srgbClr val="FFFF00"/>
                </a:highlight>
              </a:rPr>
              <a:t>« les enfants de Letizia »</a:t>
            </a:r>
          </a:p>
        </p:txBody>
      </p:sp>
      <p:sp>
        <p:nvSpPr>
          <p:cNvPr id="3" name="Espace réservé du contenu 2"/>
          <p:cNvSpPr>
            <a:spLocks noGrp="1"/>
          </p:cNvSpPr>
          <p:nvPr>
            <p:ph idx="1"/>
          </p:nvPr>
        </p:nvSpPr>
        <p:spPr>
          <a:xfrm>
            <a:off x="1435608" y="908720"/>
            <a:ext cx="7498080" cy="4800600"/>
          </a:xfrm>
        </p:spPr>
        <p:txBody>
          <a:bodyPr>
            <a:noAutofit/>
          </a:bodyPr>
          <a:lstStyle/>
          <a:p>
            <a:pPr marL="82296" lvl="0" indent="0" algn="ctr">
              <a:buNone/>
            </a:pPr>
            <a:r>
              <a:rPr lang="fr-FR" sz="1600" b="1" dirty="0"/>
              <a:t>Dans son fameux Livre domestique ou </a:t>
            </a:r>
          </a:p>
          <a:p>
            <a:pPr marL="82296" lvl="0" indent="0" algn="ctr">
              <a:buNone/>
            </a:pPr>
            <a:r>
              <a:rPr lang="fr-FR" sz="1600" b="1" i="1" u="sng" dirty="0"/>
              <a:t>«  Livre de Raison » </a:t>
            </a:r>
          </a:p>
          <a:p>
            <a:pPr marL="82296" lvl="0" indent="0" algn="ctr">
              <a:buNone/>
            </a:pPr>
            <a:r>
              <a:rPr lang="fr-FR" sz="1600" b="1" i="1" u="sng" dirty="0"/>
              <a:t>Carlo BUONAPARTE </a:t>
            </a:r>
          </a:p>
          <a:p>
            <a:pPr marL="82296" lvl="0" indent="0" algn="ctr">
              <a:buNone/>
            </a:pPr>
            <a:r>
              <a:rPr lang="fr-FR" sz="1600" b="1" dirty="0"/>
              <a:t>à la page 27 énumère en toute bonne foi </a:t>
            </a:r>
          </a:p>
          <a:p>
            <a:pPr marL="82296" lvl="0" indent="0" algn="ctr">
              <a:buNone/>
            </a:pPr>
            <a:r>
              <a:rPr lang="fr-FR" sz="1600" b="1" dirty="0"/>
              <a:t>la </a:t>
            </a:r>
            <a:r>
              <a:rPr lang="fr-FR" sz="1600" b="1" i="1" dirty="0"/>
              <a:t>« liste des « enfants de Letizia »</a:t>
            </a:r>
          </a:p>
          <a:p>
            <a:pPr lvl="0" algn="ctr">
              <a:buFont typeface="Wingdings" panose="05000000000000000000" pitchFamily="2" charset="2"/>
              <a:buChar char="Ø"/>
            </a:pPr>
            <a:r>
              <a:rPr lang="fr-FR" sz="1600" b="1" i="1" dirty="0">
                <a:solidFill>
                  <a:srgbClr val="0070C0"/>
                </a:solidFill>
              </a:rPr>
              <a:t>« Joseph ...mon fils. »</a:t>
            </a:r>
          </a:p>
          <a:p>
            <a:pPr lvl="0" algn="ctr">
              <a:buFont typeface="Wingdings" panose="05000000000000000000" pitchFamily="2" charset="2"/>
              <a:buChar char="Ø"/>
            </a:pPr>
            <a:r>
              <a:rPr lang="fr-FR" sz="1600" b="1" i="1" dirty="0">
                <a:solidFill>
                  <a:srgbClr val="FF0000"/>
                </a:solidFill>
              </a:rPr>
              <a:t>« Napoléone qui est en France. »</a:t>
            </a:r>
          </a:p>
          <a:p>
            <a:pPr lvl="0" algn="ctr">
              <a:buFont typeface="Wingdings" panose="05000000000000000000" pitchFamily="2" charset="2"/>
              <a:buChar char="Ø"/>
            </a:pPr>
            <a:r>
              <a:rPr lang="fr-FR" sz="1600" b="1" i="1" dirty="0">
                <a:solidFill>
                  <a:srgbClr val="FF0000"/>
                </a:solidFill>
              </a:rPr>
              <a:t>« </a:t>
            </a:r>
            <a:r>
              <a:rPr lang="fr-FR" sz="1600" b="1" i="1" dirty="0" err="1">
                <a:solidFill>
                  <a:srgbClr val="FF0000"/>
                </a:solidFill>
              </a:rPr>
              <a:t>Lucciano</a:t>
            </a:r>
            <a:r>
              <a:rPr lang="fr-FR" sz="1600" b="1" i="1" dirty="0">
                <a:solidFill>
                  <a:srgbClr val="FF0000"/>
                </a:solidFill>
              </a:rPr>
              <a:t> en né à Ajaccio. »</a:t>
            </a:r>
          </a:p>
          <a:p>
            <a:pPr lvl="0" algn="ctr">
              <a:buFont typeface="Wingdings" panose="05000000000000000000" pitchFamily="2" charset="2"/>
              <a:buChar char="Ø"/>
            </a:pPr>
            <a:r>
              <a:rPr lang="fr-FR" sz="1600" b="1" i="1" dirty="0">
                <a:solidFill>
                  <a:srgbClr val="0070C0"/>
                </a:solidFill>
              </a:rPr>
              <a:t>« Maria Anna, ma fille née à Ajaccio. »</a:t>
            </a:r>
          </a:p>
          <a:p>
            <a:pPr marL="82296" lvl="0" indent="0" algn="ctr">
              <a:buNone/>
            </a:pPr>
            <a:endParaRPr lang="fr-FR" sz="1600" b="1" dirty="0"/>
          </a:p>
          <a:p>
            <a:pPr marL="82296" lvl="0" indent="0" algn="ctr">
              <a:buNone/>
            </a:pPr>
            <a:r>
              <a:rPr lang="fr-FR" sz="1600" b="1" dirty="0"/>
              <a:t>À la page 43 concernant les frais d'étude il écrit</a:t>
            </a:r>
          </a:p>
          <a:p>
            <a:pPr algn="ctr">
              <a:buFont typeface="Wingdings" panose="05000000000000000000" pitchFamily="2" charset="2"/>
              <a:buChar char="q"/>
            </a:pPr>
            <a:r>
              <a:rPr lang="fr-FR" sz="1600" b="1" i="1" dirty="0">
                <a:solidFill>
                  <a:srgbClr val="0070C0"/>
                </a:solidFill>
              </a:rPr>
              <a:t>« j'ai remis pour mon fils Joseph,421 Livres »</a:t>
            </a:r>
          </a:p>
          <a:p>
            <a:pPr marL="82296" lvl="0" indent="0" algn="ctr">
              <a:buNone/>
            </a:pPr>
            <a:endParaRPr lang="fr-FR" sz="1600" b="1" dirty="0"/>
          </a:p>
          <a:p>
            <a:pPr algn="ctr">
              <a:buFont typeface="Wingdings" panose="05000000000000000000" pitchFamily="2" charset="2"/>
              <a:buChar char="q"/>
            </a:pPr>
            <a:r>
              <a:rPr lang="fr-FR" sz="1600" b="1" i="1" dirty="0">
                <a:solidFill>
                  <a:srgbClr val="FF0000"/>
                </a:solidFill>
              </a:rPr>
              <a:t>« Pour  4 mois de pension  de Napoléone 123 livres »</a:t>
            </a:r>
          </a:p>
          <a:p>
            <a:pPr algn="ctr">
              <a:buFont typeface="Wingdings" panose="05000000000000000000" pitchFamily="2" charset="2"/>
              <a:buChar char="q"/>
            </a:pPr>
            <a:endParaRPr lang="fr-FR" sz="1600" b="1" dirty="0"/>
          </a:p>
          <a:p>
            <a:pPr marL="82296" lvl="0" indent="0" algn="ctr">
              <a:buNone/>
            </a:pPr>
            <a:r>
              <a:rPr lang="fr-FR" sz="1600" b="1" i="1" dirty="0"/>
              <a:t>Il n'emploie pas l'expression mon fils pour </a:t>
            </a:r>
          </a:p>
          <a:p>
            <a:pPr marL="82296" lvl="0" indent="0" algn="ctr">
              <a:buNone/>
            </a:pPr>
            <a:r>
              <a:rPr lang="fr-FR" sz="1600" b="1" i="1" dirty="0"/>
              <a:t>Napoléon </a:t>
            </a:r>
          </a:p>
          <a:p>
            <a:pPr marL="82296" lvl="0" indent="0" algn="ctr">
              <a:buNone/>
            </a:pPr>
            <a:r>
              <a:rPr lang="fr-FR" sz="1600" b="1" i="1" dirty="0"/>
              <a:t>ni pour Luciano</a:t>
            </a:r>
            <a:endParaRPr lang="fr-FR" sz="16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 calcmode="lin" valueType="num">
                                      <p:cBhvr additive="base">
                                        <p:cTn id="4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 calcmode="lin" valueType="num">
                                      <p:cBhvr>
                                        <p:cTn id="49" dur="5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15" end="15"/>
                                            </p:txEl>
                                          </p:spTgt>
                                        </p:tgtEl>
                                        <p:attrNameLst>
                                          <p:attrName>ppt_h</p:attrName>
                                        </p:attrNameLst>
                                      </p:cBhvr>
                                      <p:tavLst>
                                        <p:tav tm="0">
                                          <p:val>
                                            <p:fltVal val="0"/>
                                          </p:val>
                                        </p:tav>
                                        <p:tav tm="100000">
                                          <p:val>
                                            <p:strVal val="#ppt_h"/>
                                          </p:val>
                                        </p:tav>
                                      </p:tavLst>
                                    </p:anim>
                                    <p:animEffect transition="in" filter="fade">
                                      <p:cBhvr>
                                        <p:cTn id="51" dur="500"/>
                                        <p:tgtEl>
                                          <p:spTgt spid="3">
                                            <p:txEl>
                                              <p:pRg st="15" end="15"/>
                                            </p:txEl>
                                          </p:spTgt>
                                        </p:tgtEl>
                                      </p:cBhvr>
                                    </p:animEffect>
                                  </p:childTnLst>
                                </p:cTn>
                              </p:par>
                              <p:par>
                                <p:cTn id="52" presetID="53" presetClass="entr" presetSubtype="16" fill="hold" nodeType="withEffect">
                                  <p:stCondLst>
                                    <p:cond delay="0"/>
                                  </p:stCondLst>
                                  <p:childTnLst>
                                    <p:set>
                                      <p:cBhvr>
                                        <p:cTn id="53" dur="1" fill="hold">
                                          <p:stCondLst>
                                            <p:cond delay="0"/>
                                          </p:stCondLst>
                                        </p:cTn>
                                        <p:tgtEl>
                                          <p:spTgt spid="3">
                                            <p:txEl>
                                              <p:pRg st="16" end="16"/>
                                            </p:txEl>
                                          </p:spTgt>
                                        </p:tgtEl>
                                        <p:attrNameLst>
                                          <p:attrName>style.visibility</p:attrName>
                                        </p:attrNameLst>
                                      </p:cBhvr>
                                      <p:to>
                                        <p:strVal val="visible"/>
                                      </p:to>
                                    </p:set>
                                    <p:anim calcmode="lin" valueType="num">
                                      <p:cBhvr>
                                        <p:cTn id="54" dur="500" fill="hold"/>
                                        <p:tgtEl>
                                          <p:spTgt spid="3">
                                            <p:txEl>
                                              <p:pRg st="16" end="16"/>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16" end="16"/>
                                            </p:txEl>
                                          </p:spTgt>
                                        </p:tgtEl>
                                        <p:attrNameLst>
                                          <p:attrName>ppt_h</p:attrName>
                                        </p:attrNameLst>
                                      </p:cBhvr>
                                      <p:tavLst>
                                        <p:tav tm="0">
                                          <p:val>
                                            <p:fltVal val="0"/>
                                          </p:val>
                                        </p:tav>
                                        <p:tav tm="100000">
                                          <p:val>
                                            <p:strVal val="#ppt_h"/>
                                          </p:val>
                                        </p:tav>
                                      </p:tavLst>
                                    </p:anim>
                                    <p:animEffect transition="in" filter="fade">
                                      <p:cBhvr>
                                        <p:cTn id="56" dur="500"/>
                                        <p:tgtEl>
                                          <p:spTgt spid="3">
                                            <p:txEl>
                                              <p:pRg st="16" end="16"/>
                                            </p:txEl>
                                          </p:spTgt>
                                        </p:tgtEl>
                                      </p:cBhvr>
                                    </p:animEffect>
                                  </p:childTnLst>
                                </p:cTn>
                              </p:par>
                              <p:par>
                                <p:cTn id="57" presetID="53" presetClass="entr" presetSubtype="16" fill="hold" nodeType="with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anim calcmode="lin" valueType="num">
                                      <p:cBhvr>
                                        <p:cTn id="59" dur="500" fill="hold"/>
                                        <p:tgtEl>
                                          <p:spTgt spid="3">
                                            <p:txEl>
                                              <p:pRg st="17" end="17"/>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17" end="17"/>
                                            </p:txEl>
                                          </p:spTgt>
                                        </p:tgtEl>
                                        <p:attrNameLst>
                                          <p:attrName>ppt_h</p:attrName>
                                        </p:attrNameLst>
                                      </p:cBhvr>
                                      <p:tavLst>
                                        <p:tav tm="0">
                                          <p:val>
                                            <p:fltVal val="0"/>
                                          </p:val>
                                        </p:tav>
                                        <p:tav tm="100000">
                                          <p:val>
                                            <p:strVal val="#ppt_h"/>
                                          </p:val>
                                        </p:tav>
                                      </p:tavLst>
                                    </p:anim>
                                    <p:animEffect transition="in" filter="fade">
                                      <p:cBhvr>
                                        <p:cTn id="61"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0224" y="29536"/>
            <a:ext cx="7498080" cy="1143000"/>
          </a:xfrm>
        </p:spPr>
        <p:txBody>
          <a:bodyPr>
            <a:normAutofit fontScale="90000"/>
          </a:bodyPr>
          <a:lstStyle/>
          <a:p>
            <a:pPr algn="ctr"/>
            <a:r>
              <a:rPr lang="fr-FR" sz="2800" dirty="0">
                <a:highlight>
                  <a:srgbClr val="FFFF00"/>
                </a:highlight>
              </a:rPr>
              <a:t>«</a:t>
            </a:r>
            <a:r>
              <a:rPr lang="fr-FR" sz="2800" i="1" dirty="0">
                <a:highlight>
                  <a:srgbClr val="FFFF00"/>
                </a:highlight>
              </a:rPr>
              <a:t> Les enfants de MARBEUF et Letizia </a:t>
            </a:r>
            <a:r>
              <a:rPr lang="fr-FR" sz="2800" dirty="0">
                <a:highlight>
                  <a:srgbClr val="FFFF00"/>
                </a:highlight>
              </a:rPr>
              <a:t>» ? </a:t>
            </a:r>
            <a:br>
              <a:rPr lang="fr-FR" sz="2800" dirty="0">
                <a:highlight>
                  <a:srgbClr val="FFFF00"/>
                </a:highlight>
              </a:rPr>
            </a:br>
            <a:r>
              <a:rPr lang="fr-FR" sz="2800" dirty="0"/>
              <a:t>Un air de Famille</a:t>
            </a:r>
            <a:br>
              <a:rPr lang="fr-FR" sz="2800" dirty="0"/>
            </a:br>
            <a:r>
              <a:rPr lang="fr-FR" sz="2800" dirty="0"/>
              <a:t>  Napoléon  -  Luciano-  Elisa   -Luigi  -  Paolina</a:t>
            </a:r>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827584" y="1556792"/>
            <a:ext cx="2448272" cy="4800600"/>
          </a:xfrm>
          <a:prstGeom prst="rect">
            <a:avLst/>
          </a:prstGeom>
          <a:noFill/>
          <a:ln>
            <a:noFill/>
          </a:ln>
        </p:spPr>
      </p:pic>
      <p:pic>
        <p:nvPicPr>
          <p:cNvPr id="5" name="Image 4"/>
          <p:cNvPicPr>
            <a:picLocks noChangeAspect="1"/>
          </p:cNvPicPr>
          <p:nvPr/>
        </p:nvPicPr>
        <p:blipFill>
          <a:blip r:embed="rId3" cstate="print">
            <a:alphaModFix/>
            <a:lum/>
          </a:blip>
          <a:srcRect/>
          <a:stretch>
            <a:fillRect/>
          </a:stretch>
        </p:blipFill>
        <p:spPr>
          <a:xfrm>
            <a:off x="3491880" y="1556792"/>
            <a:ext cx="2255768" cy="4680520"/>
          </a:xfrm>
          <a:prstGeom prst="rect">
            <a:avLst/>
          </a:prstGeom>
        </p:spPr>
      </p:pic>
      <p:pic>
        <p:nvPicPr>
          <p:cNvPr id="6" name="Image 5"/>
          <p:cNvPicPr>
            <a:picLocks noChangeAspect="1"/>
          </p:cNvPicPr>
          <p:nvPr/>
        </p:nvPicPr>
        <p:blipFill>
          <a:blip r:embed="rId4" cstate="print">
            <a:alphaModFix/>
            <a:lum/>
          </a:blip>
          <a:srcRect/>
          <a:stretch>
            <a:fillRect/>
          </a:stretch>
        </p:blipFill>
        <p:spPr>
          <a:xfrm>
            <a:off x="5796136" y="1628800"/>
            <a:ext cx="1420920" cy="2357688"/>
          </a:xfrm>
          <a:prstGeom prst="rect">
            <a:avLst/>
          </a:prstGeom>
          <a:noFill/>
          <a:ln>
            <a:noFill/>
          </a:ln>
        </p:spPr>
      </p:pic>
      <p:pic>
        <p:nvPicPr>
          <p:cNvPr id="7" name="Image 6"/>
          <p:cNvPicPr>
            <a:picLocks noChangeAspect="1"/>
          </p:cNvPicPr>
          <p:nvPr/>
        </p:nvPicPr>
        <p:blipFill>
          <a:blip r:embed="rId5" cstate="print">
            <a:alphaModFix/>
            <a:lum/>
          </a:blip>
          <a:srcRect/>
          <a:stretch>
            <a:fillRect/>
          </a:stretch>
        </p:blipFill>
        <p:spPr>
          <a:xfrm>
            <a:off x="7308304" y="1628800"/>
            <a:ext cx="1599840" cy="2340040"/>
          </a:xfrm>
          <a:prstGeom prst="rect">
            <a:avLst/>
          </a:prstGeom>
          <a:noFill/>
          <a:ln>
            <a:noFill/>
          </a:ln>
        </p:spPr>
      </p:pic>
      <p:pic>
        <p:nvPicPr>
          <p:cNvPr id="8" name="Image 7"/>
          <p:cNvPicPr>
            <a:picLocks noChangeAspect="1"/>
          </p:cNvPicPr>
          <p:nvPr/>
        </p:nvPicPr>
        <p:blipFill>
          <a:blip r:embed="rId6" cstate="print">
            <a:alphaModFix/>
            <a:lum/>
          </a:blip>
          <a:srcRect/>
          <a:stretch>
            <a:fillRect/>
          </a:stretch>
        </p:blipFill>
        <p:spPr>
          <a:xfrm>
            <a:off x="7308304" y="4221088"/>
            <a:ext cx="1620000" cy="1856160"/>
          </a:xfrm>
          <a:prstGeom prst="rect">
            <a:avLst/>
          </a:prstGeom>
          <a:noFill/>
          <a:ln>
            <a:noFill/>
          </a:ln>
        </p:spPr>
      </p:pic>
      <p:pic>
        <p:nvPicPr>
          <p:cNvPr id="1026" name="Picture 2" descr="C:\Users\Yannig\Documents\th (65).jpg"/>
          <p:cNvPicPr>
            <a:picLocks noChangeAspect="1" noChangeArrowheads="1"/>
          </p:cNvPicPr>
          <p:nvPr/>
        </p:nvPicPr>
        <p:blipFill>
          <a:blip r:embed="rId7" cstate="print"/>
          <a:srcRect/>
          <a:stretch>
            <a:fillRect/>
          </a:stretch>
        </p:blipFill>
        <p:spPr bwMode="auto">
          <a:xfrm>
            <a:off x="5796136" y="4221088"/>
            <a:ext cx="1440160" cy="1872208"/>
          </a:xfrm>
          <a:prstGeom prst="rect">
            <a:avLst/>
          </a:prstGeom>
          <a:noFill/>
        </p:spPr>
      </p:pic>
    </p:spTree>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3" descr="baptèm LUCIEN ET eLISA 001.jpg"/>
          <p:cNvPicPr>
            <a:picLocks noChangeAspect="1"/>
          </p:cNvPicPr>
          <p:nvPr/>
        </p:nvPicPr>
        <p:blipFill>
          <a:blip r:embed="rId2" cstate="print"/>
          <a:stretch>
            <a:fillRect/>
          </a:stretch>
        </p:blipFill>
        <p:spPr>
          <a:xfrm>
            <a:off x="179512" y="116632"/>
            <a:ext cx="5184515" cy="6480720"/>
          </a:xfrm>
          <a:prstGeom prst="rect">
            <a:avLst/>
          </a:prstGeom>
        </p:spPr>
      </p:pic>
      <p:sp>
        <p:nvSpPr>
          <p:cNvPr id="3" name="ZoneTexte 2"/>
          <p:cNvSpPr txBox="1"/>
          <p:nvPr/>
        </p:nvSpPr>
        <p:spPr>
          <a:xfrm>
            <a:off x="5724128" y="2060848"/>
            <a:ext cx="3312368" cy="830997"/>
          </a:xfrm>
          <a:prstGeom prst="rect">
            <a:avLst/>
          </a:prstGeom>
          <a:noFill/>
        </p:spPr>
        <p:txBody>
          <a:bodyPr wrap="square" rtlCol="0">
            <a:spAutoFit/>
          </a:bodyPr>
          <a:lstStyle/>
          <a:p>
            <a:pPr>
              <a:buFont typeface="Wingdings" pitchFamily="2" charset="2"/>
              <a:buChar char="Ø"/>
            </a:pPr>
            <a:r>
              <a:rPr lang="fr-FR" sz="1200" b="1" i="1" dirty="0">
                <a:solidFill>
                  <a:srgbClr val="FF0000"/>
                </a:solidFill>
              </a:rPr>
              <a:t>Charles a changé la date de Naissance de </a:t>
            </a:r>
            <a:r>
              <a:rPr lang="fr-FR" sz="2400" b="1" i="1" dirty="0">
                <a:solidFill>
                  <a:srgbClr val="FF0000"/>
                </a:solidFill>
              </a:rPr>
              <a:t>Lucien,</a:t>
            </a:r>
            <a:r>
              <a:rPr lang="fr-FR" sz="1200" b="1" i="1" dirty="0">
                <a:solidFill>
                  <a:srgbClr val="FF0000"/>
                </a:solidFill>
              </a:rPr>
              <a:t> l’année le jour le mois le 4 devient 6 </a:t>
            </a:r>
            <a:r>
              <a:rPr lang="fr-FR" sz="1200" b="1" i="1" dirty="0" err="1">
                <a:solidFill>
                  <a:srgbClr val="FF0000"/>
                </a:solidFill>
              </a:rPr>
              <a:t>Aprile</a:t>
            </a:r>
            <a:r>
              <a:rPr lang="fr-FR" sz="1200" b="1" i="1" dirty="0">
                <a:solidFill>
                  <a:srgbClr val="FF0000"/>
                </a:solidFill>
              </a:rPr>
              <a:t> devient </a:t>
            </a:r>
            <a:r>
              <a:rPr lang="fr-FR" sz="1200" b="1" i="1" dirty="0" err="1">
                <a:solidFill>
                  <a:srgbClr val="FF0000"/>
                </a:solidFill>
              </a:rPr>
              <a:t>Maggio</a:t>
            </a:r>
            <a:endParaRPr lang="fr-FR" sz="1200" b="1" i="1" dirty="0">
              <a:solidFill>
                <a:srgbClr val="FF0000"/>
              </a:solidFill>
            </a:endParaRPr>
          </a:p>
        </p:txBody>
      </p:sp>
      <p:sp>
        <p:nvSpPr>
          <p:cNvPr id="4" name="ZoneTexte 3"/>
          <p:cNvSpPr txBox="1"/>
          <p:nvPr/>
        </p:nvSpPr>
        <p:spPr>
          <a:xfrm>
            <a:off x="5796136" y="2924944"/>
            <a:ext cx="3024336" cy="1169551"/>
          </a:xfrm>
          <a:prstGeom prst="rect">
            <a:avLst/>
          </a:prstGeom>
          <a:noFill/>
        </p:spPr>
        <p:txBody>
          <a:bodyPr wrap="square" rtlCol="0">
            <a:spAutoFit/>
          </a:bodyPr>
          <a:lstStyle/>
          <a:p>
            <a:pPr>
              <a:buFont typeface="Wingdings" pitchFamily="2" charset="2"/>
              <a:buChar char="Ø"/>
            </a:pPr>
            <a:r>
              <a:rPr lang="fr-FR" sz="1400" b="1" i="1" dirty="0">
                <a:solidFill>
                  <a:srgbClr val="FF0000"/>
                </a:solidFill>
              </a:rPr>
              <a:t>Charles à Changé la date de l’année du Baptême  le 9 devient 7</a:t>
            </a:r>
          </a:p>
          <a:p>
            <a:pPr>
              <a:buFont typeface="Wingdings" pitchFamily="2" charset="2"/>
              <a:buChar char="Ø"/>
            </a:pPr>
            <a:r>
              <a:rPr lang="fr-FR" sz="1400" b="1" dirty="0"/>
              <a:t>( Dans les archives communales d’Ajaccio c’est bien la date du 4 Septembre 1779 qui est inscrite</a:t>
            </a:r>
          </a:p>
        </p:txBody>
      </p:sp>
      <p:sp>
        <p:nvSpPr>
          <p:cNvPr id="5" name="ZoneTexte 4"/>
          <p:cNvSpPr txBox="1"/>
          <p:nvPr/>
        </p:nvSpPr>
        <p:spPr>
          <a:xfrm>
            <a:off x="5832140" y="4135139"/>
            <a:ext cx="3096344" cy="2462213"/>
          </a:xfrm>
          <a:prstGeom prst="rect">
            <a:avLst/>
          </a:prstGeom>
          <a:noFill/>
        </p:spPr>
        <p:txBody>
          <a:bodyPr wrap="square" rtlCol="0">
            <a:spAutoFit/>
          </a:bodyPr>
          <a:lstStyle/>
          <a:p>
            <a:r>
              <a:rPr lang="fr-FR" sz="1400" dirty="0"/>
              <a:t>En 1774 MARBEUF quitte la corse LETIZIA est déjà enceinte, Lucien aurait du naitre en Avril 1775 .En rajoutant un mois de plus , il  supprime ainsi la possibilité de la paternité de MARBEUF</a:t>
            </a:r>
          </a:p>
          <a:p>
            <a:endParaRPr lang="fr-FR" sz="1400" dirty="0"/>
          </a:p>
          <a:p>
            <a:r>
              <a:rPr lang="fr-FR" sz="1400" dirty="0"/>
              <a:t>Combien de falsifications sur les dates de naissances de ses enfants aurait-t-il commises ?</a:t>
            </a:r>
          </a:p>
          <a:p>
            <a:r>
              <a:rPr lang="fr-FR" sz="1400" b="1" i="1" dirty="0"/>
              <a:t>Charles est-il crédible sur la date de naissance de Napoléon</a:t>
            </a:r>
            <a:r>
              <a:rPr lang="fr-FR" sz="1400" dirty="0"/>
              <a:t>…?</a:t>
            </a:r>
          </a:p>
        </p:txBody>
      </p:sp>
      <p:sp>
        <p:nvSpPr>
          <p:cNvPr id="6" name="ZoneTexte 5"/>
          <p:cNvSpPr txBox="1"/>
          <p:nvPr/>
        </p:nvSpPr>
        <p:spPr>
          <a:xfrm>
            <a:off x="5652120" y="332656"/>
            <a:ext cx="3312368" cy="1477328"/>
          </a:xfrm>
          <a:prstGeom prst="rect">
            <a:avLst/>
          </a:prstGeom>
          <a:noFill/>
        </p:spPr>
        <p:txBody>
          <a:bodyPr wrap="square" rtlCol="0">
            <a:spAutoFit/>
          </a:bodyPr>
          <a:lstStyle/>
          <a:p>
            <a:pPr algn="ctr"/>
            <a:r>
              <a:rPr lang="fr-FR" b="1" dirty="0">
                <a:highlight>
                  <a:srgbClr val="FFFF00"/>
                </a:highlight>
              </a:rPr>
              <a:t>A l’énigmatique page 27 du </a:t>
            </a:r>
          </a:p>
          <a:p>
            <a:pPr algn="ctr"/>
            <a:r>
              <a:rPr lang="fr-FR" b="1" dirty="0">
                <a:highlight>
                  <a:srgbClr val="FFFF00"/>
                </a:highlight>
              </a:rPr>
              <a:t> « Livre des raisons. » </a:t>
            </a:r>
          </a:p>
          <a:p>
            <a:pPr algn="ctr"/>
            <a:r>
              <a:rPr lang="fr-FR" b="1" dirty="0">
                <a:highlight>
                  <a:srgbClr val="FFFF00"/>
                </a:highlight>
              </a:rPr>
              <a:t> de Carlo BUONAPARTE</a:t>
            </a:r>
            <a:r>
              <a:rPr lang="fr-FR" dirty="0">
                <a:highlight>
                  <a:srgbClr val="FFFF00"/>
                </a:highlight>
              </a:rPr>
              <a:t>,</a:t>
            </a:r>
          </a:p>
          <a:p>
            <a:pPr algn="ctr"/>
            <a:r>
              <a:rPr lang="fr-FR" dirty="0">
                <a:highlight>
                  <a:srgbClr val="FFFF00"/>
                </a:highlight>
              </a:rPr>
              <a:t>des ratures sur les dates ne peuvent laissées indifférent</a:t>
            </a:r>
            <a:r>
              <a:rPr lang="fr-FR" dirty="0"/>
              <a:t>..</a:t>
            </a:r>
          </a:p>
        </p:txBody>
      </p:sp>
      <p:sp>
        <p:nvSpPr>
          <p:cNvPr id="12" name="Ellipse 11">
            <a:extLst>
              <a:ext uri="{FF2B5EF4-FFF2-40B4-BE49-F238E27FC236}">
                <a16:creationId xmlns:a16="http://schemas.microsoft.com/office/drawing/2014/main" id="{8F1EF81D-9C84-39B6-E555-9A4DA1752C39}"/>
              </a:ext>
            </a:extLst>
          </p:cNvPr>
          <p:cNvSpPr/>
          <p:nvPr/>
        </p:nvSpPr>
        <p:spPr>
          <a:xfrm>
            <a:off x="3848519" y="2204864"/>
            <a:ext cx="1083521" cy="36004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EB082B7C-E1B4-6640-9C48-18A9AB0E128B}"/>
              </a:ext>
            </a:extLst>
          </p:cNvPr>
          <p:cNvSpPr/>
          <p:nvPr/>
        </p:nvSpPr>
        <p:spPr>
          <a:xfrm>
            <a:off x="3563888" y="3158568"/>
            <a:ext cx="1368152" cy="27043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BC0F2479-560D-2315-9265-E4B12A954946}"/>
              </a:ext>
            </a:extLst>
          </p:cNvPr>
          <p:cNvSpPr txBox="1"/>
          <p:nvPr/>
        </p:nvSpPr>
        <p:spPr>
          <a:xfrm>
            <a:off x="1907704" y="6093296"/>
            <a:ext cx="2520280" cy="369332"/>
          </a:xfrm>
          <a:prstGeom prst="rect">
            <a:avLst/>
          </a:prstGeom>
          <a:noFill/>
        </p:spPr>
        <p:txBody>
          <a:bodyPr wrap="square" rtlCol="0">
            <a:spAutoFit/>
          </a:bodyPr>
          <a:lstStyle/>
          <a:p>
            <a:r>
              <a:rPr lang="fr-FR" dirty="0">
                <a:highlight>
                  <a:srgbClr val="FFFF00"/>
                </a:highlight>
              </a:rPr>
              <a:t>Archives AJACCIO</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 calcmode="lin" valueType="num">
                                      <p:cBhvr additive="base">
                                        <p:cTn id="3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 calcmode="lin" valueType="num">
                                      <p:cBhvr additive="base">
                                        <p:cTn id="4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 calcmode="lin" valueType="num">
                                      <p:cBhvr additive="base">
                                        <p:cTn id="4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
                                            <p:txEl>
                                              <p:pRg st="3" end="3"/>
                                            </p:txEl>
                                          </p:spTgt>
                                        </p:tgtEl>
                                        <p:attrNameLst>
                                          <p:attrName>style.visibility</p:attrName>
                                        </p:attrNameLst>
                                      </p:cBhvr>
                                      <p:to>
                                        <p:strVal val="visible"/>
                                      </p:to>
                                    </p:set>
                                    <p:anim calcmode="lin" valueType="num">
                                      <p:cBhvr additive="base">
                                        <p:cTn id="5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2290" y="-112806"/>
            <a:ext cx="7386024" cy="850106"/>
          </a:xfrm>
        </p:spPr>
        <p:txBody>
          <a:bodyPr>
            <a:normAutofit/>
          </a:bodyPr>
          <a:lstStyle/>
          <a:p>
            <a:pPr algn="ctr"/>
            <a:r>
              <a:rPr lang="fr-FR" sz="2800" dirty="0">
                <a:highlight>
                  <a:srgbClr val="FFFF00"/>
                </a:highlight>
              </a:rPr>
              <a:t>MARBEUF grand père de Napoléon III</a:t>
            </a:r>
          </a:p>
        </p:txBody>
      </p:sp>
      <p:sp>
        <p:nvSpPr>
          <p:cNvPr id="9" name="Espace réservé du contenu 8"/>
          <p:cNvSpPr>
            <a:spLocks noGrp="1"/>
          </p:cNvSpPr>
          <p:nvPr>
            <p:ph idx="1"/>
          </p:nvPr>
        </p:nvSpPr>
        <p:spPr>
          <a:xfrm>
            <a:off x="9252520" y="1556792"/>
            <a:ext cx="3969688" cy="4800600"/>
          </a:xfrm>
        </p:spPr>
        <p:txBody>
          <a:bodyPr/>
          <a:lstStyle/>
          <a:p>
            <a:endParaRPr lang="fr-FR" dirty="0"/>
          </a:p>
        </p:txBody>
      </p:sp>
      <p:pic>
        <p:nvPicPr>
          <p:cNvPr id="7" name="Image 6"/>
          <p:cNvPicPr>
            <a:picLocks noChangeAspect="1"/>
          </p:cNvPicPr>
          <p:nvPr/>
        </p:nvPicPr>
        <p:blipFill>
          <a:blip r:embed="rId2" cstate="print">
            <a:alphaModFix/>
            <a:lum/>
          </a:blip>
          <a:srcRect/>
          <a:stretch>
            <a:fillRect/>
          </a:stretch>
        </p:blipFill>
        <p:spPr>
          <a:xfrm>
            <a:off x="1135408" y="737300"/>
            <a:ext cx="2702450" cy="5139972"/>
          </a:xfrm>
          <a:prstGeom prst="rect">
            <a:avLst/>
          </a:prstGeom>
          <a:noFill/>
          <a:ln>
            <a:noFill/>
          </a:ln>
        </p:spPr>
      </p:pic>
      <p:sp>
        <p:nvSpPr>
          <p:cNvPr id="11" name="ZoneTexte 10"/>
          <p:cNvSpPr txBox="1"/>
          <p:nvPr/>
        </p:nvSpPr>
        <p:spPr>
          <a:xfrm>
            <a:off x="3853710" y="707240"/>
            <a:ext cx="5148752" cy="5047536"/>
          </a:xfrm>
          <a:prstGeom prst="rect">
            <a:avLst/>
          </a:prstGeom>
          <a:noFill/>
        </p:spPr>
        <p:txBody>
          <a:bodyPr wrap="square" rtlCol="0">
            <a:spAutoFit/>
          </a:bodyPr>
          <a:lstStyle/>
          <a:p>
            <a:pPr algn="ctr"/>
            <a:r>
              <a:rPr lang="fr-FR" sz="1600" b="1" dirty="0">
                <a:highlight>
                  <a:srgbClr val="FFFF00"/>
                </a:highlight>
              </a:rPr>
              <a:t>Louis BONAPARTE ,  Roi de HOLLAN</a:t>
            </a:r>
            <a:r>
              <a:rPr lang="fr-FR" sz="1600" b="1" dirty="0"/>
              <a:t>DE</a:t>
            </a:r>
          </a:p>
          <a:p>
            <a:pPr algn="ctr"/>
            <a:r>
              <a:rPr lang="fr-FR" sz="1600" b="1" dirty="0"/>
              <a:t>Et époux d’Hortense de BEAUHARNAIS </a:t>
            </a:r>
          </a:p>
          <a:p>
            <a:pPr algn="ctr"/>
            <a:r>
              <a:rPr lang="fr-FR" sz="1600" b="1" dirty="0"/>
              <a:t>futur père de </a:t>
            </a:r>
            <a:r>
              <a:rPr lang="fr-FR" sz="1600" b="1" dirty="0" err="1"/>
              <a:t>Napoleon</a:t>
            </a:r>
            <a:r>
              <a:rPr lang="fr-FR" sz="1600" b="1" dirty="0"/>
              <a:t> III, </a:t>
            </a:r>
          </a:p>
          <a:p>
            <a:pPr algn="ctr"/>
            <a:r>
              <a:rPr lang="fr-FR" sz="1600" b="1" dirty="0"/>
              <a:t>en venant au monde le 2 Septembre 1778 </a:t>
            </a:r>
          </a:p>
          <a:p>
            <a:pPr algn="ctr"/>
            <a:r>
              <a:rPr lang="fr-FR" sz="1600" b="1" dirty="0"/>
              <a:t>aurait du être conçu en décembre 1777</a:t>
            </a:r>
          </a:p>
          <a:p>
            <a:pPr algn="ctr"/>
            <a:r>
              <a:rPr lang="fr-FR" sz="1600" b="1" dirty="0"/>
              <a:t> au pire en Janvier de l’année .</a:t>
            </a:r>
          </a:p>
          <a:p>
            <a:pPr algn="ctr"/>
            <a:endParaRPr lang="fr-FR" sz="1600" b="1" dirty="0"/>
          </a:p>
          <a:p>
            <a:pPr algn="ctr"/>
            <a:r>
              <a:rPr lang="fr-FR" sz="1600" b="1" dirty="0"/>
              <a:t>Or Letizia a passé 5 mois  à BASTIA  chez MARBEUF. </a:t>
            </a:r>
          </a:p>
          <a:p>
            <a:pPr algn="ctr"/>
            <a:r>
              <a:rPr lang="fr-FR" sz="1600" b="1" dirty="0"/>
              <a:t>Au départ de Carlo pour PARIS le 15/12/1778, elle  séjournera  à nouveau dans la belle</a:t>
            </a:r>
          </a:p>
          <a:p>
            <a:pPr lvl="1" algn="ctr"/>
            <a:r>
              <a:rPr lang="fr-FR" sz="1600" b="1" dirty="0"/>
              <a:t> « villa du Jardin des Oliviers »  avec MARBEUF. </a:t>
            </a:r>
          </a:p>
          <a:p>
            <a:pPr lvl="1" algn="ctr"/>
            <a:endParaRPr lang="fr-FR" sz="1600" b="1" dirty="0"/>
          </a:p>
          <a:p>
            <a:pPr algn="ctr"/>
            <a:r>
              <a:rPr lang="fr-FR" sz="1600" b="1" dirty="0"/>
              <a:t>Une porte communiquant entre sa chambre </a:t>
            </a:r>
          </a:p>
          <a:p>
            <a:pPr algn="ctr"/>
            <a:r>
              <a:rPr lang="fr-FR" sz="1600" b="1" dirty="0"/>
              <a:t>et celle de MARBEUF</a:t>
            </a:r>
          </a:p>
          <a:p>
            <a:pPr algn="ctr"/>
            <a:r>
              <a:rPr lang="fr-FR" sz="1600" b="1" dirty="0"/>
              <a:t> (selon l’aide de Camps de MARBEUF)</a:t>
            </a:r>
          </a:p>
          <a:p>
            <a:pPr algn="ctr"/>
            <a:endParaRPr lang="fr-FR" sz="1600" b="1" dirty="0"/>
          </a:p>
          <a:p>
            <a:pPr algn="ctr"/>
            <a:r>
              <a:rPr lang="fr-FR" sz="1600" b="1" dirty="0"/>
              <a:t>MARBEUF  sera le parrain de Louis</a:t>
            </a:r>
          </a:p>
          <a:p>
            <a:pPr algn="ctr"/>
            <a:r>
              <a:rPr lang="fr-FR" sz="1600" b="1" dirty="0"/>
              <a:t> cette fois les cloches sonnèrent 3 heures à BASTIA pour 3 jours de fêtes. </a:t>
            </a:r>
            <a:r>
              <a:rPr lang="fr-FR" b="1" dirty="0"/>
              <a:t> </a:t>
            </a:r>
          </a:p>
        </p:txBody>
      </p:sp>
      <p:sp>
        <p:nvSpPr>
          <p:cNvPr id="3" name="ZoneTexte 2">
            <a:extLst>
              <a:ext uri="{FF2B5EF4-FFF2-40B4-BE49-F238E27FC236}">
                <a16:creationId xmlns:a16="http://schemas.microsoft.com/office/drawing/2014/main" id="{BBCB7B35-7C5A-BAA9-5D5F-4B57BE7AE2E6}"/>
              </a:ext>
            </a:extLst>
          </p:cNvPr>
          <p:cNvSpPr txBox="1"/>
          <p:nvPr/>
        </p:nvSpPr>
        <p:spPr>
          <a:xfrm>
            <a:off x="1297606" y="5972983"/>
            <a:ext cx="7704856" cy="830997"/>
          </a:xfrm>
          <a:prstGeom prst="rect">
            <a:avLst/>
          </a:prstGeom>
          <a:noFill/>
        </p:spPr>
        <p:txBody>
          <a:bodyPr wrap="square" rtlCol="0">
            <a:spAutoFit/>
          </a:bodyPr>
          <a:lstStyle/>
          <a:p>
            <a:pPr algn="ctr"/>
            <a:r>
              <a:rPr lang="fr-FR" sz="1600" b="1" dirty="0">
                <a:highlight>
                  <a:srgbClr val="FFFF00"/>
                </a:highlight>
              </a:rPr>
              <a:t>L’étude génétique du professeur LUCOTE  révèle que  Napoléon III  le fils  de Louis  BONAPARTE n’a pas de gène BONAPARTE  </a:t>
            </a:r>
          </a:p>
          <a:p>
            <a:pPr algn="ctr"/>
            <a:r>
              <a:rPr lang="fr-FR" sz="1600" b="1" dirty="0">
                <a:highlight>
                  <a:srgbClr val="FFFF00"/>
                </a:highlight>
              </a:rPr>
              <a:t>Soit Hortense a fauté, soit Louis est le fils de MARBEUF</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 calcmode="lin" valueType="num">
                                      <p:cBhvr additive="base">
                                        <p:cTn id="15"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 calcmode="lin" valueType="num">
                                      <p:cBhvr additive="base">
                                        <p:cTn id="19"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 calcmode="lin" valueType="num">
                                      <p:cBhvr additive="base">
                                        <p:cTn id="23"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anim calcmode="lin" valueType="num">
                                      <p:cBhvr additive="base">
                                        <p:cTn id="27"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1">
                                            <p:txEl>
                                              <p:pRg st="7" end="7"/>
                                            </p:txEl>
                                          </p:spTgt>
                                        </p:tgtEl>
                                        <p:attrNameLst>
                                          <p:attrName>style.visibility</p:attrName>
                                        </p:attrNameLst>
                                      </p:cBhvr>
                                      <p:to>
                                        <p:strVal val="visible"/>
                                      </p:to>
                                    </p:set>
                                    <p:anim calcmode="lin" valueType="num">
                                      <p:cBhvr additive="base">
                                        <p:cTn id="33"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
                                            <p:txEl>
                                              <p:pRg st="8" end="8"/>
                                            </p:txEl>
                                          </p:spTgt>
                                        </p:tgtEl>
                                        <p:attrNameLst>
                                          <p:attrName>style.visibility</p:attrName>
                                        </p:attrNameLst>
                                      </p:cBhvr>
                                      <p:to>
                                        <p:strVal val="visible"/>
                                      </p:to>
                                    </p:set>
                                    <p:anim calcmode="lin" valueType="num">
                                      <p:cBhvr additive="base">
                                        <p:cTn id="39" dur="500" fill="hold"/>
                                        <p:tgtEl>
                                          <p:spTgt spid="11">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
                                            <p:txEl>
                                              <p:pRg st="9" end="9"/>
                                            </p:txEl>
                                          </p:spTgt>
                                        </p:tgtEl>
                                        <p:attrNameLst>
                                          <p:attrName>style.visibility</p:attrName>
                                        </p:attrNameLst>
                                      </p:cBhvr>
                                      <p:to>
                                        <p:strVal val="visible"/>
                                      </p:to>
                                    </p:set>
                                    <p:anim calcmode="lin" valueType="num">
                                      <p:cBhvr additive="base">
                                        <p:cTn id="43" dur="500" fill="hold"/>
                                        <p:tgtEl>
                                          <p:spTgt spid="11">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1">
                                            <p:txEl>
                                              <p:pRg st="11" end="11"/>
                                            </p:txEl>
                                          </p:spTgt>
                                        </p:tgtEl>
                                        <p:attrNameLst>
                                          <p:attrName>style.visibility</p:attrName>
                                        </p:attrNameLst>
                                      </p:cBhvr>
                                      <p:to>
                                        <p:strVal val="visible"/>
                                      </p:to>
                                    </p:set>
                                    <p:anim calcmode="lin" valueType="num">
                                      <p:cBhvr>
                                        <p:cTn id="49" dur="500" fill="hold"/>
                                        <p:tgtEl>
                                          <p:spTgt spid="11">
                                            <p:txEl>
                                              <p:pRg st="11" end="11"/>
                                            </p:txEl>
                                          </p:spTgt>
                                        </p:tgtEl>
                                        <p:attrNameLst>
                                          <p:attrName>ppt_w</p:attrName>
                                        </p:attrNameLst>
                                      </p:cBhvr>
                                      <p:tavLst>
                                        <p:tav tm="0">
                                          <p:val>
                                            <p:fltVal val="0"/>
                                          </p:val>
                                        </p:tav>
                                        <p:tav tm="100000">
                                          <p:val>
                                            <p:strVal val="#ppt_w"/>
                                          </p:val>
                                        </p:tav>
                                      </p:tavLst>
                                    </p:anim>
                                    <p:anim calcmode="lin" valueType="num">
                                      <p:cBhvr>
                                        <p:cTn id="50" dur="500" fill="hold"/>
                                        <p:tgtEl>
                                          <p:spTgt spid="11">
                                            <p:txEl>
                                              <p:pRg st="11" end="11"/>
                                            </p:txEl>
                                          </p:spTgt>
                                        </p:tgtEl>
                                        <p:attrNameLst>
                                          <p:attrName>ppt_h</p:attrName>
                                        </p:attrNameLst>
                                      </p:cBhvr>
                                      <p:tavLst>
                                        <p:tav tm="0">
                                          <p:val>
                                            <p:fltVal val="0"/>
                                          </p:val>
                                        </p:tav>
                                        <p:tav tm="100000">
                                          <p:val>
                                            <p:strVal val="#ppt_h"/>
                                          </p:val>
                                        </p:tav>
                                      </p:tavLst>
                                    </p:anim>
                                    <p:animEffect transition="in" filter="fade">
                                      <p:cBhvr>
                                        <p:cTn id="51" dur="500"/>
                                        <p:tgtEl>
                                          <p:spTgt spid="11">
                                            <p:txEl>
                                              <p:pRg st="11" end="11"/>
                                            </p:txEl>
                                          </p:spTgt>
                                        </p:tgtEl>
                                      </p:cBhvr>
                                    </p:animEffect>
                                  </p:childTnLst>
                                </p:cTn>
                              </p:par>
                              <p:par>
                                <p:cTn id="52" presetID="53" presetClass="entr" presetSubtype="16" fill="hold" nodeType="withEffect">
                                  <p:stCondLst>
                                    <p:cond delay="0"/>
                                  </p:stCondLst>
                                  <p:childTnLst>
                                    <p:set>
                                      <p:cBhvr>
                                        <p:cTn id="53" dur="1" fill="hold">
                                          <p:stCondLst>
                                            <p:cond delay="0"/>
                                          </p:stCondLst>
                                        </p:cTn>
                                        <p:tgtEl>
                                          <p:spTgt spid="11">
                                            <p:txEl>
                                              <p:pRg st="12" end="12"/>
                                            </p:txEl>
                                          </p:spTgt>
                                        </p:tgtEl>
                                        <p:attrNameLst>
                                          <p:attrName>style.visibility</p:attrName>
                                        </p:attrNameLst>
                                      </p:cBhvr>
                                      <p:to>
                                        <p:strVal val="visible"/>
                                      </p:to>
                                    </p:set>
                                    <p:anim calcmode="lin" valueType="num">
                                      <p:cBhvr>
                                        <p:cTn id="54" dur="500" fill="hold"/>
                                        <p:tgtEl>
                                          <p:spTgt spid="11">
                                            <p:txEl>
                                              <p:pRg st="12" end="12"/>
                                            </p:txEl>
                                          </p:spTgt>
                                        </p:tgtEl>
                                        <p:attrNameLst>
                                          <p:attrName>ppt_w</p:attrName>
                                        </p:attrNameLst>
                                      </p:cBhvr>
                                      <p:tavLst>
                                        <p:tav tm="0">
                                          <p:val>
                                            <p:fltVal val="0"/>
                                          </p:val>
                                        </p:tav>
                                        <p:tav tm="100000">
                                          <p:val>
                                            <p:strVal val="#ppt_w"/>
                                          </p:val>
                                        </p:tav>
                                      </p:tavLst>
                                    </p:anim>
                                    <p:anim calcmode="lin" valueType="num">
                                      <p:cBhvr>
                                        <p:cTn id="55" dur="500" fill="hold"/>
                                        <p:tgtEl>
                                          <p:spTgt spid="11">
                                            <p:txEl>
                                              <p:pRg st="12" end="12"/>
                                            </p:txEl>
                                          </p:spTgt>
                                        </p:tgtEl>
                                        <p:attrNameLst>
                                          <p:attrName>ppt_h</p:attrName>
                                        </p:attrNameLst>
                                      </p:cBhvr>
                                      <p:tavLst>
                                        <p:tav tm="0">
                                          <p:val>
                                            <p:fltVal val="0"/>
                                          </p:val>
                                        </p:tav>
                                        <p:tav tm="100000">
                                          <p:val>
                                            <p:strVal val="#ppt_h"/>
                                          </p:val>
                                        </p:tav>
                                      </p:tavLst>
                                    </p:anim>
                                    <p:animEffect transition="in" filter="fade">
                                      <p:cBhvr>
                                        <p:cTn id="56" dur="500"/>
                                        <p:tgtEl>
                                          <p:spTgt spid="11">
                                            <p:txEl>
                                              <p:pRg st="12" end="12"/>
                                            </p:txEl>
                                          </p:spTgt>
                                        </p:tgtEl>
                                      </p:cBhvr>
                                    </p:animEffect>
                                  </p:childTnLst>
                                </p:cTn>
                              </p:par>
                              <p:par>
                                <p:cTn id="57" presetID="53" presetClass="entr" presetSubtype="16" fill="hold" nodeType="withEffect">
                                  <p:stCondLst>
                                    <p:cond delay="0"/>
                                  </p:stCondLst>
                                  <p:childTnLst>
                                    <p:set>
                                      <p:cBhvr>
                                        <p:cTn id="58" dur="1" fill="hold">
                                          <p:stCondLst>
                                            <p:cond delay="0"/>
                                          </p:stCondLst>
                                        </p:cTn>
                                        <p:tgtEl>
                                          <p:spTgt spid="11">
                                            <p:txEl>
                                              <p:pRg st="13" end="13"/>
                                            </p:txEl>
                                          </p:spTgt>
                                        </p:tgtEl>
                                        <p:attrNameLst>
                                          <p:attrName>style.visibility</p:attrName>
                                        </p:attrNameLst>
                                      </p:cBhvr>
                                      <p:to>
                                        <p:strVal val="visible"/>
                                      </p:to>
                                    </p:set>
                                    <p:anim calcmode="lin" valueType="num">
                                      <p:cBhvr>
                                        <p:cTn id="59" dur="500" fill="hold"/>
                                        <p:tgtEl>
                                          <p:spTgt spid="11">
                                            <p:txEl>
                                              <p:pRg st="13" end="13"/>
                                            </p:txEl>
                                          </p:spTgt>
                                        </p:tgtEl>
                                        <p:attrNameLst>
                                          <p:attrName>ppt_w</p:attrName>
                                        </p:attrNameLst>
                                      </p:cBhvr>
                                      <p:tavLst>
                                        <p:tav tm="0">
                                          <p:val>
                                            <p:fltVal val="0"/>
                                          </p:val>
                                        </p:tav>
                                        <p:tav tm="100000">
                                          <p:val>
                                            <p:strVal val="#ppt_w"/>
                                          </p:val>
                                        </p:tav>
                                      </p:tavLst>
                                    </p:anim>
                                    <p:anim calcmode="lin" valueType="num">
                                      <p:cBhvr>
                                        <p:cTn id="60" dur="500" fill="hold"/>
                                        <p:tgtEl>
                                          <p:spTgt spid="11">
                                            <p:txEl>
                                              <p:pRg st="13" end="13"/>
                                            </p:txEl>
                                          </p:spTgt>
                                        </p:tgtEl>
                                        <p:attrNameLst>
                                          <p:attrName>ppt_h</p:attrName>
                                        </p:attrNameLst>
                                      </p:cBhvr>
                                      <p:tavLst>
                                        <p:tav tm="0">
                                          <p:val>
                                            <p:fltVal val="0"/>
                                          </p:val>
                                        </p:tav>
                                        <p:tav tm="100000">
                                          <p:val>
                                            <p:strVal val="#ppt_h"/>
                                          </p:val>
                                        </p:tav>
                                      </p:tavLst>
                                    </p:anim>
                                    <p:animEffect transition="in" filter="fade">
                                      <p:cBhvr>
                                        <p:cTn id="61" dur="500"/>
                                        <p:tgtEl>
                                          <p:spTgt spid="11">
                                            <p:txEl>
                                              <p:pRg st="13" end="1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1">
                                            <p:txEl>
                                              <p:pRg st="15" end="15"/>
                                            </p:txEl>
                                          </p:spTgt>
                                        </p:tgtEl>
                                        <p:attrNameLst>
                                          <p:attrName>style.visibility</p:attrName>
                                        </p:attrNameLst>
                                      </p:cBhvr>
                                      <p:to>
                                        <p:strVal val="visible"/>
                                      </p:to>
                                    </p:set>
                                    <p:anim calcmode="lin" valueType="num">
                                      <p:cBhvr>
                                        <p:cTn id="66" dur="500" fill="hold"/>
                                        <p:tgtEl>
                                          <p:spTgt spid="11">
                                            <p:txEl>
                                              <p:pRg st="15" end="15"/>
                                            </p:txEl>
                                          </p:spTgt>
                                        </p:tgtEl>
                                        <p:attrNameLst>
                                          <p:attrName>ppt_w</p:attrName>
                                        </p:attrNameLst>
                                      </p:cBhvr>
                                      <p:tavLst>
                                        <p:tav tm="0">
                                          <p:val>
                                            <p:fltVal val="0"/>
                                          </p:val>
                                        </p:tav>
                                        <p:tav tm="100000">
                                          <p:val>
                                            <p:strVal val="#ppt_w"/>
                                          </p:val>
                                        </p:tav>
                                      </p:tavLst>
                                    </p:anim>
                                    <p:anim calcmode="lin" valueType="num">
                                      <p:cBhvr>
                                        <p:cTn id="67" dur="500" fill="hold"/>
                                        <p:tgtEl>
                                          <p:spTgt spid="11">
                                            <p:txEl>
                                              <p:pRg st="15" end="15"/>
                                            </p:txEl>
                                          </p:spTgt>
                                        </p:tgtEl>
                                        <p:attrNameLst>
                                          <p:attrName>ppt_h</p:attrName>
                                        </p:attrNameLst>
                                      </p:cBhvr>
                                      <p:tavLst>
                                        <p:tav tm="0">
                                          <p:val>
                                            <p:fltVal val="0"/>
                                          </p:val>
                                        </p:tav>
                                        <p:tav tm="100000">
                                          <p:val>
                                            <p:strVal val="#ppt_h"/>
                                          </p:val>
                                        </p:tav>
                                      </p:tavLst>
                                    </p:anim>
                                    <p:animEffect transition="in" filter="fade">
                                      <p:cBhvr>
                                        <p:cTn id="68" dur="500"/>
                                        <p:tgtEl>
                                          <p:spTgt spid="11">
                                            <p:txEl>
                                              <p:pRg st="15" end="15"/>
                                            </p:txEl>
                                          </p:spTgt>
                                        </p:tgtEl>
                                      </p:cBhvr>
                                    </p:animEffect>
                                  </p:childTnLst>
                                </p:cTn>
                              </p:par>
                              <p:par>
                                <p:cTn id="69" presetID="53" presetClass="entr" presetSubtype="16" fill="hold" nodeType="withEffect">
                                  <p:stCondLst>
                                    <p:cond delay="0"/>
                                  </p:stCondLst>
                                  <p:childTnLst>
                                    <p:set>
                                      <p:cBhvr>
                                        <p:cTn id="70" dur="1" fill="hold">
                                          <p:stCondLst>
                                            <p:cond delay="0"/>
                                          </p:stCondLst>
                                        </p:cTn>
                                        <p:tgtEl>
                                          <p:spTgt spid="11">
                                            <p:txEl>
                                              <p:pRg st="16" end="16"/>
                                            </p:txEl>
                                          </p:spTgt>
                                        </p:tgtEl>
                                        <p:attrNameLst>
                                          <p:attrName>style.visibility</p:attrName>
                                        </p:attrNameLst>
                                      </p:cBhvr>
                                      <p:to>
                                        <p:strVal val="visible"/>
                                      </p:to>
                                    </p:set>
                                    <p:anim calcmode="lin" valueType="num">
                                      <p:cBhvr>
                                        <p:cTn id="71" dur="500" fill="hold"/>
                                        <p:tgtEl>
                                          <p:spTgt spid="11">
                                            <p:txEl>
                                              <p:pRg st="16" end="16"/>
                                            </p:txEl>
                                          </p:spTgt>
                                        </p:tgtEl>
                                        <p:attrNameLst>
                                          <p:attrName>ppt_w</p:attrName>
                                        </p:attrNameLst>
                                      </p:cBhvr>
                                      <p:tavLst>
                                        <p:tav tm="0">
                                          <p:val>
                                            <p:fltVal val="0"/>
                                          </p:val>
                                        </p:tav>
                                        <p:tav tm="100000">
                                          <p:val>
                                            <p:strVal val="#ppt_w"/>
                                          </p:val>
                                        </p:tav>
                                      </p:tavLst>
                                    </p:anim>
                                    <p:anim calcmode="lin" valueType="num">
                                      <p:cBhvr>
                                        <p:cTn id="72" dur="500" fill="hold"/>
                                        <p:tgtEl>
                                          <p:spTgt spid="11">
                                            <p:txEl>
                                              <p:pRg st="16" end="16"/>
                                            </p:txEl>
                                          </p:spTgt>
                                        </p:tgtEl>
                                        <p:attrNameLst>
                                          <p:attrName>ppt_h</p:attrName>
                                        </p:attrNameLst>
                                      </p:cBhvr>
                                      <p:tavLst>
                                        <p:tav tm="0">
                                          <p:val>
                                            <p:fltVal val="0"/>
                                          </p:val>
                                        </p:tav>
                                        <p:tav tm="100000">
                                          <p:val>
                                            <p:strVal val="#ppt_h"/>
                                          </p:val>
                                        </p:tav>
                                      </p:tavLst>
                                    </p:anim>
                                    <p:animEffect transition="in" filter="fade">
                                      <p:cBhvr>
                                        <p:cTn id="73" dur="500"/>
                                        <p:tgtEl>
                                          <p:spTgt spid="11">
                                            <p:txEl>
                                              <p:pRg st="16" end="1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 calcmode="lin" valueType="num">
                                      <p:cBhvr additive="base">
                                        <p:cTn id="7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0" end="0"/>
                                            </p:txEl>
                                          </p:spTgt>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3">
                                            <p:txEl>
                                              <p:pRg st="1" end="1"/>
                                            </p:txEl>
                                          </p:spTgt>
                                        </p:tgtEl>
                                        <p:attrNameLst>
                                          <p:attrName>style.visibility</p:attrName>
                                        </p:attrNameLst>
                                      </p:cBhvr>
                                      <p:to>
                                        <p:strVal val="visible"/>
                                      </p:to>
                                    </p:set>
                                    <p:anim calcmode="lin" valueType="num">
                                      <p:cBhvr additive="base">
                                        <p:cTn id="8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7907" y="-99098"/>
            <a:ext cx="8122623" cy="864096"/>
          </a:xfrm>
        </p:spPr>
        <p:txBody>
          <a:bodyPr>
            <a:normAutofit fontScale="90000"/>
          </a:bodyPr>
          <a:lstStyle/>
          <a:p>
            <a:pPr lvl="0" algn="ctr"/>
            <a:br>
              <a:rPr lang="fr-FR" sz="3600" dirty="0"/>
            </a:br>
            <a:r>
              <a:rPr lang="fr-FR" sz="3600" dirty="0"/>
              <a:t> </a:t>
            </a:r>
            <a:r>
              <a:rPr lang="fr-FR" sz="2000" b="1" dirty="0">
                <a:highlight>
                  <a:srgbClr val="FFFF00"/>
                </a:highlight>
              </a:rPr>
              <a:t>1781..1782..1783..Les années de vacances heureuses des enfants « BONAPARTE » à Cargèse au Château de MARBEUF à 48 km d’Ajaccio</a:t>
            </a:r>
            <a:br>
              <a:rPr lang="fr-FR" sz="2000" dirty="0"/>
            </a:br>
            <a:endParaRPr lang="fr-FR" sz="2000" dirty="0"/>
          </a:p>
        </p:txBody>
      </p:sp>
      <p:pic>
        <p:nvPicPr>
          <p:cNvPr id="4" name="Espace réservé du contenu 3"/>
          <p:cNvPicPr>
            <a:picLocks noGrp="1" noChangeAspect="1"/>
          </p:cNvPicPr>
          <p:nvPr>
            <p:ph idx="1"/>
          </p:nvPr>
        </p:nvPicPr>
        <p:blipFill>
          <a:blip r:embed="rId2" cstate="print">
            <a:alphaModFix/>
            <a:lum/>
          </a:blip>
          <a:stretch>
            <a:fillRect/>
          </a:stretch>
        </p:blipFill>
        <p:spPr>
          <a:xfrm>
            <a:off x="5076057" y="904388"/>
            <a:ext cx="3795340" cy="5777088"/>
          </a:xfrm>
        </p:spPr>
      </p:pic>
      <p:sp>
        <p:nvSpPr>
          <p:cNvPr id="5" name="ZoneTexte 4"/>
          <p:cNvSpPr txBox="1"/>
          <p:nvPr/>
        </p:nvSpPr>
        <p:spPr>
          <a:xfrm>
            <a:off x="6314169" y="6309320"/>
            <a:ext cx="2592288" cy="461665"/>
          </a:xfrm>
          <a:prstGeom prst="rect">
            <a:avLst/>
          </a:prstGeom>
          <a:noFill/>
        </p:spPr>
        <p:txBody>
          <a:bodyPr wrap="square" rtlCol="0">
            <a:spAutoFit/>
          </a:bodyPr>
          <a:lstStyle/>
          <a:p>
            <a:pPr algn="ctr"/>
            <a:r>
              <a:rPr lang="fr-FR" sz="1200" b="1" dirty="0"/>
              <a:t>Extrait du livre </a:t>
            </a:r>
          </a:p>
          <a:p>
            <a:pPr algn="ctr"/>
            <a:r>
              <a:rPr lang="fr-FR" sz="1200" b="1" dirty="0"/>
              <a:t>d’Edmond OUTIN</a:t>
            </a:r>
          </a:p>
        </p:txBody>
      </p:sp>
      <p:sp>
        <p:nvSpPr>
          <p:cNvPr id="7" name="Rectangle 6"/>
          <p:cNvSpPr/>
          <p:nvPr/>
        </p:nvSpPr>
        <p:spPr>
          <a:xfrm>
            <a:off x="922414" y="2579675"/>
            <a:ext cx="4153643" cy="4185761"/>
          </a:xfrm>
          <a:prstGeom prst="rect">
            <a:avLst/>
          </a:prstGeom>
        </p:spPr>
        <p:txBody>
          <a:bodyPr wrap="square">
            <a:spAutoFit/>
          </a:bodyPr>
          <a:lstStyle/>
          <a:p>
            <a:pPr algn="ctr"/>
            <a:r>
              <a:rPr lang="fr-FR" sz="1200" dirty="0"/>
              <a:t> </a:t>
            </a:r>
            <a:r>
              <a:rPr lang="fr-FR" sz="1400" b="1" dirty="0"/>
              <a:t>En 1773 - Les Grecs reçurent du gouverneur français de l’île, MARBEUF le territoire de Cargèse et y édifièrent un village de 120 maisons. Une centaine de familles grecques consentirent à s’y établir à partir du mois de mai 1775. Marbeuf vit le village érigé en marquisat par le roi à son bénéfice, comme marquis de Cargèse. </a:t>
            </a:r>
          </a:p>
          <a:p>
            <a:pPr algn="ctr"/>
            <a:endParaRPr lang="fr-FR" sz="1400" b="1" dirty="0"/>
          </a:p>
          <a:p>
            <a:pPr algn="ctr"/>
            <a:r>
              <a:rPr lang="fr-FR" sz="1400" b="1" dirty="0"/>
              <a:t>Il fit construire un château au nord-ouest du village,  copie de celui de </a:t>
            </a:r>
          </a:p>
          <a:p>
            <a:pPr algn="ctr"/>
            <a:r>
              <a:rPr lang="fr-FR" sz="1400" b="1" dirty="0"/>
              <a:t>Sainte Sève en BRETAGNE  </a:t>
            </a:r>
          </a:p>
          <a:p>
            <a:pPr algn="ctr"/>
            <a:r>
              <a:rPr lang="fr-FR" sz="1400" b="1" dirty="0"/>
              <a:t>où serait né Napoléon </a:t>
            </a:r>
          </a:p>
          <a:p>
            <a:pPr algn="ctr"/>
            <a:endParaRPr lang="fr-FR" sz="1400" b="1" dirty="0"/>
          </a:p>
          <a:p>
            <a:pPr algn="ctr"/>
            <a:r>
              <a:rPr lang="fr-FR" sz="1400" b="1" dirty="0"/>
              <a:t>Dans lequel il reçut la mère de Napoléon pendant plusieurs étés.</a:t>
            </a:r>
          </a:p>
          <a:p>
            <a:pPr algn="ctr"/>
            <a:endParaRPr lang="fr-FR" sz="1400" b="1" dirty="0"/>
          </a:p>
          <a:p>
            <a:pPr algn="ctr"/>
            <a:r>
              <a:rPr lang="fr-FR" sz="1400" b="1" dirty="0"/>
              <a:t> Le château fut détruit en 1793 </a:t>
            </a:r>
          </a:p>
          <a:p>
            <a:pPr algn="ctr"/>
            <a:r>
              <a:rPr lang="fr-FR" sz="1400" b="1" dirty="0"/>
              <a:t>par des assaillants corses</a:t>
            </a:r>
            <a:r>
              <a:rPr lang="fr-FR" sz="1200" b="1" dirty="0"/>
              <a:t>. </a:t>
            </a:r>
          </a:p>
        </p:txBody>
      </p:sp>
      <p:pic>
        <p:nvPicPr>
          <p:cNvPr id="2050" name="Picture 2" descr="C:\Users\Yannig\Documents\th (43).jpg"/>
          <p:cNvPicPr>
            <a:picLocks noChangeAspect="1" noChangeArrowheads="1"/>
          </p:cNvPicPr>
          <p:nvPr/>
        </p:nvPicPr>
        <p:blipFill>
          <a:blip r:embed="rId3" cstate="print"/>
          <a:srcRect/>
          <a:stretch>
            <a:fillRect/>
          </a:stretch>
        </p:blipFill>
        <p:spPr bwMode="auto">
          <a:xfrm>
            <a:off x="1576086" y="908720"/>
            <a:ext cx="2520280" cy="1656407"/>
          </a:xfrm>
          <a:prstGeom prst="rect">
            <a:avLst/>
          </a:prstGeom>
          <a:noFill/>
        </p:spPr>
      </p:pic>
      <p:sp>
        <p:nvSpPr>
          <p:cNvPr id="3" name="Flèche : haut 2">
            <a:extLst>
              <a:ext uri="{FF2B5EF4-FFF2-40B4-BE49-F238E27FC236}">
                <a16:creationId xmlns:a16="http://schemas.microsoft.com/office/drawing/2014/main" id="{092D3164-6EF0-ABCF-6672-CCD86D74B4D2}"/>
              </a:ext>
            </a:extLst>
          </p:cNvPr>
          <p:cNvSpPr/>
          <p:nvPr/>
        </p:nvSpPr>
        <p:spPr>
          <a:xfrm>
            <a:off x="2411760" y="1325305"/>
            <a:ext cx="216024" cy="504056"/>
          </a:xfrm>
          <a:prstGeom prst="up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6" name="Flèche : droite 5">
            <a:extLst>
              <a:ext uri="{FF2B5EF4-FFF2-40B4-BE49-F238E27FC236}">
                <a16:creationId xmlns:a16="http://schemas.microsoft.com/office/drawing/2014/main" id="{80598039-26C3-34F5-584E-947B7C60E0BF}"/>
              </a:ext>
            </a:extLst>
          </p:cNvPr>
          <p:cNvSpPr/>
          <p:nvPr/>
        </p:nvSpPr>
        <p:spPr>
          <a:xfrm>
            <a:off x="2062875" y="2137934"/>
            <a:ext cx="913793" cy="216024"/>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 calcmode="lin" valueType="num">
                                      <p:cBhvr>
                                        <p:cTn id="33" dur="500" fill="hold"/>
                                        <p:tgtEl>
                                          <p:spTgt spid="7">
                                            <p:txEl>
                                              <p:pRg st="8" end="8"/>
                                            </p:txEl>
                                          </p:spTgt>
                                        </p:tgtEl>
                                        <p:attrNameLst>
                                          <p:attrName>ppt_w</p:attrName>
                                        </p:attrNameLst>
                                      </p:cBhvr>
                                      <p:tavLst>
                                        <p:tav tm="0">
                                          <p:val>
                                            <p:fltVal val="0"/>
                                          </p:val>
                                        </p:tav>
                                        <p:tav tm="100000">
                                          <p:val>
                                            <p:strVal val="#ppt_w"/>
                                          </p:val>
                                        </p:tav>
                                      </p:tavLst>
                                    </p:anim>
                                    <p:anim calcmode="lin" valueType="num">
                                      <p:cBhvr>
                                        <p:cTn id="34" dur="500" fill="hold"/>
                                        <p:tgtEl>
                                          <p:spTgt spid="7">
                                            <p:txEl>
                                              <p:pRg st="8" end="8"/>
                                            </p:txEl>
                                          </p:spTgt>
                                        </p:tgtEl>
                                        <p:attrNameLst>
                                          <p:attrName>ppt_h</p:attrName>
                                        </p:attrNameLst>
                                      </p:cBhvr>
                                      <p:tavLst>
                                        <p:tav tm="0">
                                          <p:val>
                                            <p:fltVal val="0"/>
                                          </p:val>
                                        </p:tav>
                                        <p:tav tm="100000">
                                          <p:val>
                                            <p:strVal val="#ppt_h"/>
                                          </p:val>
                                        </p:tav>
                                      </p:tavLst>
                                    </p:anim>
                                    <p:animEffect transition="in" filter="fade">
                                      <p:cBhvr>
                                        <p:cTn id="35" dur="500"/>
                                        <p:tgtEl>
                                          <p:spTgt spid="7">
                                            <p:txEl>
                                              <p:pRg st="8" end="8"/>
                                            </p:txEl>
                                          </p:spTgt>
                                        </p:tgtEl>
                                      </p:cBhvr>
                                    </p:animEffect>
                                  </p:childTnLst>
                                </p:cTn>
                              </p:par>
                              <p:par>
                                <p:cTn id="36" presetID="53" presetClass="entr" presetSubtype="16" fill="hold" nodeType="withEffect">
                                  <p:stCondLst>
                                    <p:cond delay="0"/>
                                  </p:stCondLst>
                                  <p:childTnLst>
                                    <p:set>
                                      <p:cBhvr>
                                        <p:cTn id="37" dur="1" fill="hold">
                                          <p:stCondLst>
                                            <p:cond delay="0"/>
                                          </p:stCondLst>
                                        </p:cTn>
                                        <p:tgtEl>
                                          <p:spTgt spid="7">
                                            <p:txEl>
                                              <p:pRg st="9" end="9"/>
                                            </p:txEl>
                                          </p:spTgt>
                                        </p:tgtEl>
                                        <p:attrNameLst>
                                          <p:attrName>style.visibility</p:attrName>
                                        </p:attrNameLst>
                                      </p:cBhvr>
                                      <p:to>
                                        <p:strVal val="visible"/>
                                      </p:to>
                                    </p:set>
                                    <p:anim calcmode="lin" valueType="num">
                                      <p:cBhvr>
                                        <p:cTn id="38" dur="500" fill="hold"/>
                                        <p:tgtEl>
                                          <p:spTgt spid="7">
                                            <p:txEl>
                                              <p:pRg st="9" end="9"/>
                                            </p:txEl>
                                          </p:spTgt>
                                        </p:tgtEl>
                                        <p:attrNameLst>
                                          <p:attrName>ppt_w</p:attrName>
                                        </p:attrNameLst>
                                      </p:cBhvr>
                                      <p:tavLst>
                                        <p:tav tm="0">
                                          <p:val>
                                            <p:fltVal val="0"/>
                                          </p:val>
                                        </p:tav>
                                        <p:tav tm="100000">
                                          <p:val>
                                            <p:strVal val="#ppt_w"/>
                                          </p:val>
                                        </p:tav>
                                      </p:tavLst>
                                    </p:anim>
                                    <p:anim calcmode="lin" valueType="num">
                                      <p:cBhvr>
                                        <p:cTn id="39" dur="500" fill="hold"/>
                                        <p:tgtEl>
                                          <p:spTgt spid="7">
                                            <p:txEl>
                                              <p:pRg st="9" end="9"/>
                                            </p:txEl>
                                          </p:spTgt>
                                        </p:tgtEl>
                                        <p:attrNameLst>
                                          <p:attrName>ppt_h</p:attrName>
                                        </p:attrNameLst>
                                      </p:cBhvr>
                                      <p:tavLst>
                                        <p:tav tm="0">
                                          <p:val>
                                            <p:fltVal val="0"/>
                                          </p:val>
                                        </p:tav>
                                        <p:tav tm="100000">
                                          <p:val>
                                            <p:strVal val="#ppt_h"/>
                                          </p:val>
                                        </p:tav>
                                      </p:tavLst>
                                    </p:anim>
                                    <p:animEffect transition="in" filter="fade">
                                      <p:cBhvr>
                                        <p:cTn id="40"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99392"/>
            <a:ext cx="7498080" cy="1143000"/>
          </a:xfrm>
        </p:spPr>
        <p:txBody>
          <a:bodyPr>
            <a:normAutofit/>
          </a:bodyPr>
          <a:lstStyle/>
          <a:p>
            <a:pPr algn="ctr"/>
            <a:r>
              <a:rPr lang="fr-FR" sz="2000" b="1" dirty="0"/>
              <a:t> </a:t>
            </a:r>
            <a:r>
              <a:rPr lang="fr-FR" sz="2000" b="1" dirty="0">
                <a:highlight>
                  <a:srgbClr val="FFFF00"/>
                </a:highlight>
              </a:rPr>
              <a:t>Napoléon en vacances dans le MORBIHAN.. !!! </a:t>
            </a:r>
            <a:br>
              <a:rPr lang="fr-FR" sz="2000" b="1" dirty="0">
                <a:highlight>
                  <a:srgbClr val="FFFF00"/>
                </a:highlight>
              </a:rPr>
            </a:br>
            <a:r>
              <a:rPr lang="fr-FR" sz="2000" b="1" dirty="0">
                <a:highlight>
                  <a:srgbClr val="FFFF00"/>
                </a:highlight>
              </a:rPr>
              <a:t>Au Château de CALLAC</a:t>
            </a:r>
          </a:p>
        </p:txBody>
      </p:sp>
      <p:sp>
        <p:nvSpPr>
          <p:cNvPr id="3" name="Espace réservé du contenu 2"/>
          <p:cNvSpPr>
            <a:spLocks noGrp="1"/>
          </p:cNvSpPr>
          <p:nvPr>
            <p:ph idx="1"/>
          </p:nvPr>
        </p:nvSpPr>
        <p:spPr>
          <a:xfrm>
            <a:off x="4932040" y="980728"/>
            <a:ext cx="4104456" cy="5472608"/>
          </a:xfrm>
        </p:spPr>
        <p:txBody>
          <a:bodyPr>
            <a:normAutofit fontScale="25000" lnSpcReduction="20000"/>
          </a:bodyPr>
          <a:lstStyle/>
          <a:p>
            <a:pPr marL="0" lvl="0" indent="0" algn="just" hangingPunct="0">
              <a:spcBef>
                <a:spcPts val="0"/>
              </a:spcBef>
              <a:buNone/>
            </a:pPr>
            <a:endParaRPr lang="fr-FR" sz="5600" b="1" dirty="0">
              <a:solidFill>
                <a:srgbClr val="000000"/>
              </a:solidFill>
              <a:latin typeface="Albany" pitchFamily="34"/>
              <a:ea typeface="HG Mincho Light J" pitchFamily="2"/>
              <a:cs typeface="Arial Unicode MS" pitchFamily="2"/>
            </a:endParaRPr>
          </a:p>
          <a:p>
            <a:pPr marL="0" lvl="0" indent="0" algn="just" hangingPunct="0">
              <a:spcBef>
                <a:spcPts val="0"/>
              </a:spcBef>
              <a:buNone/>
            </a:pPr>
            <a:endParaRPr lang="fr-FR" sz="5600" b="1" dirty="0">
              <a:solidFill>
                <a:srgbClr val="000000"/>
              </a:solidFill>
              <a:latin typeface="Albany" pitchFamily="34"/>
              <a:ea typeface="HG Mincho Light J" pitchFamily="2"/>
              <a:cs typeface="Arial Unicode MS" pitchFamily="2"/>
            </a:endParaRPr>
          </a:p>
          <a:p>
            <a:pPr marL="0" lvl="0" indent="0" algn="just" hangingPunct="0">
              <a:spcBef>
                <a:spcPts val="0"/>
              </a:spcBef>
              <a:buNone/>
            </a:pPr>
            <a:r>
              <a:rPr lang="fr-FR" sz="5600" b="1" dirty="0">
                <a:solidFill>
                  <a:srgbClr val="000000"/>
                </a:solidFill>
                <a:latin typeface="Albany" pitchFamily="34"/>
                <a:ea typeface="HG Mincho Light J" pitchFamily="2"/>
                <a:cs typeface="Arial Unicode MS" pitchFamily="2"/>
              </a:rPr>
              <a:t>Il appartenait à la comtesse de </a:t>
            </a:r>
            <a:r>
              <a:rPr lang="fr-FR" sz="5600" b="1" dirty="0" err="1">
                <a:solidFill>
                  <a:srgbClr val="000000"/>
                </a:solidFill>
                <a:latin typeface="Albany" pitchFamily="34"/>
                <a:ea typeface="HG Mincho Light J" pitchFamily="2"/>
                <a:cs typeface="Arial Unicode MS" pitchFamily="2"/>
              </a:rPr>
              <a:t>Marbeuf</a:t>
            </a:r>
            <a:r>
              <a:rPr lang="fr-FR" sz="5600" b="1" dirty="0">
                <a:solidFill>
                  <a:srgbClr val="000000"/>
                </a:solidFill>
                <a:latin typeface="Albany" pitchFamily="34"/>
                <a:ea typeface="HG Mincho Light J" pitchFamily="2"/>
                <a:cs typeface="Arial Unicode MS" pitchFamily="2"/>
              </a:rPr>
              <a:t>.</a:t>
            </a:r>
          </a:p>
          <a:p>
            <a:pPr marL="0" lvl="0" indent="0" algn="just" hangingPunct="0">
              <a:spcBef>
                <a:spcPts val="0"/>
              </a:spcBef>
              <a:buNone/>
            </a:pPr>
            <a:endParaRPr lang="fr-FR" sz="5600" b="1" dirty="0">
              <a:solidFill>
                <a:srgbClr val="000000"/>
              </a:solidFill>
              <a:latin typeface="Albany" pitchFamily="34"/>
              <a:ea typeface="HG Mincho Light J" pitchFamily="2"/>
              <a:cs typeface="Arial Unicode MS" pitchFamily="2"/>
            </a:endParaRPr>
          </a:p>
          <a:p>
            <a:pPr marL="0" lvl="0" indent="0" algn="just" hangingPunct="0">
              <a:spcBef>
                <a:spcPts val="0"/>
              </a:spcBef>
              <a:buNone/>
            </a:pPr>
            <a:r>
              <a:rPr lang="fr-FR" sz="5600" b="1" dirty="0">
                <a:solidFill>
                  <a:srgbClr val="000000"/>
                </a:solidFill>
                <a:latin typeface="Albany" pitchFamily="34"/>
                <a:ea typeface="HG Mincho Light J" pitchFamily="2"/>
                <a:cs typeface="Arial Unicode MS" pitchFamily="2"/>
              </a:rPr>
              <a:t> La 1° épouse du Gouverneur MARBEUF</a:t>
            </a:r>
            <a:r>
              <a:rPr lang="fr-FR" sz="5600" dirty="0">
                <a:solidFill>
                  <a:srgbClr val="000000"/>
                </a:solidFill>
                <a:latin typeface="Albany" pitchFamily="34"/>
                <a:ea typeface="HG Mincho Light J" pitchFamily="2"/>
                <a:cs typeface="Arial Unicode MS" pitchFamily="2"/>
              </a:rPr>
              <a:t>..</a:t>
            </a:r>
            <a:r>
              <a:rPr lang="fr-FR" sz="5600" b="1" dirty="0">
                <a:solidFill>
                  <a:srgbClr val="000000"/>
                </a:solidFill>
                <a:latin typeface="Albany" pitchFamily="34"/>
                <a:ea typeface="HG Mincho Light J" pitchFamily="2"/>
                <a:cs typeface="Arial Unicode MS" pitchFamily="2"/>
              </a:rPr>
              <a:t> Eléonore de </a:t>
            </a:r>
            <a:r>
              <a:rPr lang="fr-FR" sz="5600" b="1" dirty="0" err="1">
                <a:solidFill>
                  <a:srgbClr val="000000"/>
                </a:solidFill>
                <a:latin typeface="Albany" pitchFamily="34"/>
                <a:ea typeface="HG Mincho Light J" pitchFamily="2"/>
                <a:cs typeface="Arial Unicode MS" pitchFamily="2"/>
              </a:rPr>
              <a:t>Goyon</a:t>
            </a:r>
            <a:r>
              <a:rPr lang="fr-FR" sz="5600" b="1" dirty="0">
                <a:solidFill>
                  <a:srgbClr val="000000"/>
                </a:solidFill>
                <a:latin typeface="Albany" pitchFamily="34"/>
                <a:ea typeface="HG Mincho Light J" pitchFamily="2"/>
                <a:cs typeface="Arial Unicode MS" pitchFamily="2"/>
              </a:rPr>
              <a:t> Baronne de Callac, dame et seigneur de Cadoudal.</a:t>
            </a:r>
          </a:p>
          <a:p>
            <a:pPr marL="0" lvl="0" indent="0" algn="just" hangingPunct="0">
              <a:spcBef>
                <a:spcPts val="0"/>
              </a:spcBef>
              <a:buNone/>
            </a:pPr>
            <a:endParaRPr lang="fr-FR" sz="5600" b="1" dirty="0">
              <a:solidFill>
                <a:srgbClr val="000000"/>
              </a:solidFill>
              <a:latin typeface="Albany" pitchFamily="34"/>
              <a:ea typeface="HG Mincho Light J" pitchFamily="2"/>
              <a:cs typeface="Arial Unicode MS" pitchFamily="2"/>
            </a:endParaRPr>
          </a:p>
          <a:p>
            <a:pPr marL="0" lvl="0" indent="0" algn="just" hangingPunct="0">
              <a:spcBef>
                <a:spcPts val="0"/>
              </a:spcBef>
              <a:buNone/>
            </a:pPr>
            <a:r>
              <a:rPr lang="fr-FR" sz="5600" b="1" dirty="0">
                <a:solidFill>
                  <a:srgbClr val="000000"/>
                </a:solidFill>
                <a:latin typeface="Albany" pitchFamily="34"/>
                <a:ea typeface="HG Mincho Light J" pitchFamily="2"/>
                <a:cs typeface="Arial Unicode MS" pitchFamily="2"/>
              </a:rPr>
              <a:t> Le manoir de Cadoudal , issu d’une Vieille famille bretonne qui n’aurait rien à voir avec le fameux Georges CADOUDAL ………………….,</a:t>
            </a:r>
          </a:p>
          <a:p>
            <a:pPr marL="0" lvl="0" indent="0" algn="just" hangingPunct="0">
              <a:spcBef>
                <a:spcPts val="0"/>
              </a:spcBef>
              <a:buFont typeface="Wingdings" pitchFamily="2" charset="2"/>
              <a:buChar char="Ø"/>
            </a:pPr>
            <a:endParaRPr lang="fr-FR" sz="5600" b="1" dirty="0">
              <a:solidFill>
                <a:srgbClr val="000000"/>
              </a:solidFill>
              <a:latin typeface="Albany" pitchFamily="34"/>
              <a:ea typeface="HG Mincho Light J" pitchFamily="2"/>
              <a:cs typeface="Arial Unicode MS" pitchFamily="2"/>
            </a:endParaRPr>
          </a:p>
          <a:p>
            <a:pPr marL="0" indent="0" algn="just" hangingPunct="0">
              <a:spcBef>
                <a:spcPts val="0"/>
              </a:spcBef>
              <a:buNone/>
            </a:pPr>
            <a:r>
              <a:rPr lang="fr-FR" sz="5600" dirty="0"/>
              <a:t> </a:t>
            </a:r>
            <a:r>
              <a:rPr lang="fr-FR" sz="5600" b="1" dirty="0"/>
              <a:t>Néanmoins le  Château de CALLAC servira d’Etat major secret et refuge aux chouans en 1795.. dont un certain Georges CADOUDAL  pendant plusieurs mois ..</a:t>
            </a:r>
            <a:endParaRPr lang="fr-FR" sz="5600" b="1" dirty="0">
              <a:solidFill>
                <a:srgbClr val="000000"/>
              </a:solidFill>
              <a:latin typeface="Albany" pitchFamily="34"/>
              <a:ea typeface="HG Mincho Light J" pitchFamily="2"/>
              <a:cs typeface="Arial Unicode MS" pitchFamily="2"/>
            </a:endParaRPr>
          </a:p>
          <a:p>
            <a:pPr marL="0" lvl="0" indent="0" algn="just" hangingPunct="0">
              <a:spcBef>
                <a:spcPts val="0"/>
              </a:spcBef>
              <a:buNone/>
            </a:pPr>
            <a:endParaRPr lang="fr-FR" sz="5600" b="1" dirty="0">
              <a:solidFill>
                <a:srgbClr val="000000"/>
              </a:solidFill>
              <a:latin typeface="Albany" pitchFamily="34"/>
              <a:ea typeface="HG Mincho Light J" pitchFamily="2"/>
              <a:cs typeface="Arial Unicode MS" pitchFamily="2"/>
            </a:endParaRPr>
          </a:p>
          <a:p>
            <a:pPr marL="0" lvl="0" indent="0" hangingPunct="0">
              <a:spcBef>
                <a:spcPts val="0"/>
              </a:spcBef>
              <a:buFont typeface="Wingdings" pitchFamily="2" charset="2"/>
              <a:buChar char="Ø"/>
            </a:pPr>
            <a:endParaRPr lang="fr-FR" sz="5600" b="1" dirty="0">
              <a:solidFill>
                <a:srgbClr val="000000"/>
              </a:solidFill>
              <a:latin typeface="Albany" pitchFamily="34"/>
              <a:ea typeface="HG Mincho Light J" pitchFamily="2"/>
              <a:cs typeface="Arial Unicode MS" pitchFamily="2"/>
            </a:endParaRPr>
          </a:p>
          <a:p>
            <a:pPr marL="0" lvl="0" indent="0" algn="just" hangingPunct="0">
              <a:spcBef>
                <a:spcPts val="0"/>
              </a:spcBef>
              <a:buNone/>
            </a:pPr>
            <a:r>
              <a:rPr lang="fr-FR" sz="5600" dirty="0">
                <a:solidFill>
                  <a:srgbClr val="000000"/>
                </a:solidFill>
                <a:latin typeface="Albany" pitchFamily="34"/>
                <a:ea typeface="HG Mincho Light J" pitchFamily="2"/>
                <a:cs typeface="Arial Unicode MS" pitchFamily="2"/>
              </a:rPr>
              <a:t> Non seulement Letizia y aurait séjourné mais, plus tard, </a:t>
            </a:r>
            <a:r>
              <a:rPr lang="fr-FR" sz="5600" b="1" dirty="0">
                <a:solidFill>
                  <a:srgbClr val="000000"/>
                </a:solidFill>
                <a:latin typeface="Albany" pitchFamily="34"/>
                <a:ea typeface="HG Mincho Light J" pitchFamily="2"/>
                <a:cs typeface="Arial Unicode MS" pitchFamily="2"/>
              </a:rPr>
              <a:t>Napoléon élève à l’école de Brienne</a:t>
            </a:r>
            <a:r>
              <a:rPr lang="fr-FR" sz="5600" dirty="0">
                <a:solidFill>
                  <a:srgbClr val="000000"/>
                </a:solidFill>
                <a:latin typeface="Albany" pitchFamily="34"/>
                <a:ea typeface="HG Mincho Light J" pitchFamily="2"/>
                <a:cs typeface="Arial Unicode MS" pitchFamily="2"/>
              </a:rPr>
              <a:t>, y aurait passé ses vacances entre septembre 1780 et septembre 1783…</a:t>
            </a:r>
          </a:p>
          <a:p>
            <a:pPr marL="0" lvl="0" indent="0" algn="just" hangingPunct="0">
              <a:spcBef>
                <a:spcPts val="0"/>
              </a:spcBef>
              <a:buNone/>
            </a:pPr>
            <a:endParaRPr lang="fr-FR" sz="5600" dirty="0">
              <a:solidFill>
                <a:srgbClr val="000000"/>
              </a:solidFill>
              <a:latin typeface="Albany" pitchFamily="34"/>
              <a:ea typeface="HG Mincho Light J" pitchFamily="2"/>
              <a:cs typeface="Arial Unicode MS" pitchFamily="2"/>
            </a:endParaRPr>
          </a:p>
          <a:p>
            <a:pPr marL="0" lvl="0" indent="0" algn="just" hangingPunct="0">
              <a:spcBef>
                <a:spcPts val="0"/>
              </a:spcBef>
              <a:buNone/>
            </a:pPr>
            <a:r>
              <a:rPr lang="fr-FR" sz="5600" b="1" i="1" dirty="0">
                <a:solidFill>
                  <a:srgbClr val="000000"/>
                </a:solidFill>
                <a:highlight>
                  <a:srgbClr val="FFFF00"/>
                </a:highlight>
                <a:latin typeface="Albany" pitchFamily="34"/>
                <a:ea typeface="HG Mincho Light J" pitchFamily="2"/>
                <a:cs typeface="Arial Unicode MS" pitchFamily="2"/>
              </a:rPr>
              <a:t>on montre l’emplacement de la chambre à la Mansart qu’il occupait sous les combles et l’on fait admirer, dans une grande pièce au premier étage, une fenêtre Louis XVI…….percée à l’instigation de cet enfant de douze ans qui avait fait observer qu’elle permettait d’avoir une belle vue sur la campagne.</a:t>
            </a:r>
          </a:p>
          <a:p>
            <a:pPr fontAlgn="base"/>
            <a:endParaRPr lang="fr-FR" sz="6400" b="1" dirty="0">
              <a:highlight>
                <a:srgbClr val="FFFF00"/>
              </a:highlight>
            </a:endParaRPr>
          </a:p>
          <a:p>
            <a:pPr fontAlgn="base">
              <a:buNone/>
            </a:pPr>
            <a:br>
              <a:rPr lang="fr-FR" dirty="0"/>
            </a:br>
            <a:r>
              <a:rPr lang="fr-FR" dirty="0"/>
              <a:t>    </a:t>
            </a:r>
          </a:p>
          <a:p>
            <a:pPr fontAlgn="base"/>
            <a:endParaRPr lang="fr-FR" dirty="0"/>
          </a:p>
          <a:p>
            <a:pPr marL="0" lvl="0" indent="0" hangingPunct="0">
              <a:spcBef>
                <a:spcPts val="0"/>
              </a:spcBef>
              <a:buNone/>
            </a:pPr>
            <a:endParaRPr lang="fr-FR" dirty="0">
              <a:solidFill>
                <a:srgbClr val="000000"/>
              </a:solidFill>
              <a:latin typeface="Albany" pitchFamily="34"/>
              <a:ea typeface="HG Mincho Light J" pitchFamily="2"/>
              <a:cs typeface="Arial Unicode MS" pitchFamily="2"/>
            </a:endParaRPr>
          </a:p>
          <a:p>
            <a:pPr marL="0" lvl="0" indent="0" hangingPunct="0">
              <a:spcBef>
                <a:spcPts val="0"/>
              </a:spcBef>
              <a:buNone/>
            </a:pPr>
            <a:endParaRPr lang="fr-FR" dirty="0">
              <a:solidFill>
                <a:srgbClr val="000000"/>
              </a:solidFill>
              <a:latin typeface="Albany" pitchFamily="34"/>
              <a:ea typeface="HG Mincho Light J" pitchFamily="2"/>
              <a:cs typeface="Arial Unicode MS" pitchFamily="2"/>
            </a:endParaRPr>
          </a:p>
          <a:p>
            <a:endParaRPr lang="fr-FR" dirty="0"/>
          </a:p>
        </p:txBody>
      </p:sp>
      <p:pic>
        <p:nvPicPr>
          <p:cNvPr id="2050" name="Picture 2" descr="C:\Users\Yannig\Documents\callac 001.jpg"/>
          <p:cNvPicPr>
            <a:picLocks noChangeAspect="1" noChangeArrowheads="1"/>
          </p:cNvPicPr>
          <p:nvPr/>
        </p:nvPicPr>
        <p:blipFill>
          <a:blip r:embed="rId2" cstate="print"/>
          <a:srcRect/>
          <a:stretch>
            <a:fillRect/>
          </a:stretch>
        </p:blipFill>
        <p:spPr bwMode="auto">
          <a:xfrm>
            <a:off x="1115616" y="764704"/>
            <a:ext cx="3816424" cy="5832648"/>
          </a:xfrm>
          <a:prstGeom prst="rect">
            <a:avLst/>
          </a:prstGeom>
          <a:noFill/>
        </p:spPr>
      </p:pic>
      <p:sp>
        <p:nvSpPr>
          <p:cNvPr id="4" name="Flèche : droite 3">
            <a:extLst>
              <a:ext uri="{FF2B5EF4-FFF2-40B4-BE49-F238E27FC236}">
                <a16:creationId xmlns:a16="http://schemas.microsoft.com/office/drawing/2014/main" id="{59F0069E-FC06-A60A-B0F7-6DB65705482C}"/>
              </a:ext>
            </a:extLst>
          </p:cNvPr>
          <p:cNvSpPr/>
          <p:nvPr/>
        </p:nvSpPr>
        <p:spPr>
          <a:xfrm>
            <a:off x="611560" y="4283968"/>
            <a:ext cx="2088232" cy="4320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Château de CALLAC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calcmode="lin" valueType="num">
                                      <p:cBhvr additive="base">
                                        <p:cTn id="2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 calcmode="lin" valueType="num">
                                      <p:cBhvr additive="base">
                                        <p:cTn id="2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 calcmode="lin" valueType="num">
                                      <p:cBhvr additive="base">
                                        <p:cTn id="3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0375" y="17818"/>
            <a:ext cx="7570088" cy="1215008"/>
          </a:xfrm>
        </p:spPr>
        <p:txBody>
          <a:bodyPr>
            <a:normAutofit fontScale="90000"/>
          </a:bodyPr>
          <a:lstStyle/>
          <a:p>
            <a:pPr lvl="0" algn="ctr"/>
            <a:r>
              <a:rPr lang="fr-FR" sz="2000" b="1" u="sng" dirty="0"/>
              <a:t> </a:t>
            </a:r>
            <a:r>
              <a:rPr lang="fr-FR" sz="1800" b="1" dirty="0">
                <a:solidFill>
                  <a:srgbClr val="000000"/>
                </a:solidFill>
                <a:latin typeface="Albany" pitchFamily="34"/>
                <a:ea typeface="HG Mincho Light J" pitchFamily="2"/>
                <a:cs typeface="Arial Unicode MS" pitchFamily="2"/>
              </a:rPr>
              <a:t>Le château de Callac, imposante construction aux nombreuses et belles tours, est situé dans le Morbihan, près de Plumelec, à une vingtaine de kilomètres au nord-est de Vannes</a:t>
            </a:r>
            <a:r>
              <a:rPr lang="fr-FR" sz="1800" i="1" dirty="0">
                <a:solidFill>
                  <a:srgbClr val="000000"/>
                </a:solidFill>
                <a:latin typeface="Albany" pitchFamily="34"/>
                <a:ea typeface="HG Mincho Light J" pitchFamily="2"/>
                <a:cs typeface="Arial Unicode MS" pitchFamily="2"/>
              </a:rPr>
              <a:t>… </a:t>
            </a:r>
            <a:br>
              <a:rPr lang="fr-FR" sz="1800" i="1" dirty="0">
                <a:solidFill>
                  <a:srgbClr val="000000"/>
                </a:solidFill>
                <a:latin typeface="Albany" pitchFamily="34"/>
                <a:ea typeface="HG Mincho Light J" pitchFamily="2"/>
                <a:cs typeface="Arial Unicode MS" pitchFamily="2"/>
              </a:rPr>
            </a:br>
            <a:r>
              <a:rPr lang="fr-FR" sz="1800" i="1" dirty="0">
                <a:solidFill>
                  <a:srgbClr val="000000"/>
                </a:solidFill>
                <a:highlight>
                  <a:srgbClr val="FFFF00"/>
                </a:highlight>
                <a:latin typeface="Albany" pitchFamily="34"/>
                <a:ea typeface="HG Mincho Light J" pitchFamily="2"/>
                <a:cs typeface="Arial Unicode MS" pitchFamily="2"/>
              </a:rPr>
              <a:t>Napoléon et Georges CADOUDAL y auraient séjournés à 8 ans d’intervalle</a:t>
            </a:r>
            <a:br>
              <a:rPr lang="fr-FR" sz="1800" dirty="0">
                <a:solidFill>
                  <a:srgbClr val="000000"/>
                </a:solidFill>
                <a:latin typeface="Albany" pitchFamily="34"/>
                <a:ea typeface="HG Mincho Light J" pitchFamily="2"/>
                <a:cs typeface="Arial Unicode MS" pitchFamily="2"/>
              </a:rPr>
            </a:br>
            <a:endParaRPr lang="fr-FR" sz="1800" dirty="0"/>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1403648" y="1466817"/>
            <a:ext cx="3650357" cy="2592288"/>
          </a:xfrm>
          <a:prstGeom prst="rect">
            <a:avLst/>
          </a:prstGeom>
          <a:noFill/>
          <a:ln>
            <a:noFill/>
          </a:ln>
        </p:spPr>
      </p:pic>
      <p:pic>
        <p:nvPicPr>
          <p:cNvPr id="5" name="Image 4"/>
          <p:cNvPicPr>
            <a:picLocks noChangeAspect="1"/>
          </p:cNvPicPr>
          <p:nvPr/>
        </p:nvPicPr>
        <p:blipFill>
          <a:blip r:embed="rId3" cstate="print">
            <a:alphaModFix/>
            <a:lum/>
          </a:blip>
          <a:srcRect/>
          <a:stretch>
            <a:fillRect/>
          </a:stretch>
        </p:blipFill>
        <p:spPr>
          <a:xfrm>
            <a:off x="1403648" y="4365104"/>
            <a:ext cx="4140000" cy="2319908"/>
          </a:xfrm>
          <a:prstGeom prst="rect">
            <a:avLst/>
          </a:prstGeom>
          <a:noFill/>
          <a:ln>
            <a:noFill/>
          </a:ln>
        </p:spPr>
      </p:pic>
      <p:pic>
        <p:nvPicPr>
          <p:cNvPr id="6" name="Image 5"/>
          <p:cNvPicPr>
            <a:picLocks noChangeAspect="1"/>
          </p:cNvPicPr>
          <p:nvPr/>
        </p:nvPicPr>
        <p:blipFill>
          <a:blip r:embed="rId4" cstate="print">
            <a:alphaModFix/>
            <a:lum/>
          </a:blip>
          <a:srcRect/>
          <a:stretch>
            <a:fillRect/>
          </a:stretch>
        </p:blipFill>
        <p:spPr>
          <a:xfrm>
            <a:off x="5868143" y="4293096"/>
            <a:ext cx="3122319" cy="2448272"/>
          </a:xfrm>
          <a:prstGeom prst="rect">
            <a:avLst/>
          </a:prstGeom>
          <a:noFill/>
          <a:ln>
            <a:noFill/>
          </a:ln>
        </p:spPr>
      </p:pic>
      <p:pic>
        <p:nvPicPr>
          <p:cNvPr id="7" name="Image 6"/>
          <p:cNvPicPr>
            <a:picLocks noChangeAspect="1"/>
          </p:cNvPicPr>
          <p:nvPr/>
        </p:nvPicPr>
        <p:blipFill>
          <a:blip r:embed="rId5" cstate="print">
            <a:alphaModFix/>
            <a:lum/>
          </a:blip>
          <a:srcRect/>
          <a:stretch>
            <a:fillRect/>
          </a:stretch>
        </p:blipFill>
        <p:spPr>
          <a:xfrm>
            <a:off x="5281054" y="1466817"/>
            <a:ext cx="1584176" cy="2592288"/>
          </a:xfrm>
          <a:prstGeom prst="rect">
            <a:avLst/>
          </a:prstGeom>
          <a:noFill/>
          <a:ln>
            <a:noFill/>
          </a:ln>
        </p:spPr>
      </p:pic>
      <p:pic>
        <p:nvPicPr>
          <p:cNvPr id="8" name="Image 7">
            <a:extLst>
              <a:ext uri="{FF2B5EF4-FFF2-40B4-BE49-F238E27FC236}">
                <a16:creationId xmlns:a16="http://schemas.microsoft.com/office/drawing/2014/main" id="{EE16F3F8-A218-D567-D682-32F614CB13B1}"/>
              </a:ext>
            </a:extLst>
          </p:cNvPr>
          <p:cNvPicPr>
            <a:picLocks noChangeAspect="1"/>
          </p:cNvPicPr>
          <p:nvPr/>
        </p:nvPicPr>
        <p:blipFill>
          <a:blip r:embed="rId6"/>
          <a:stretch>
            <a:fillRect/>
          </a:stretch>
        </p:blipFill>
        <p:spPr>
          <a:xfrm>
            <a:off x="7092280" y="1466817"/>
            <a:ext cx="1752796" cy="2592288"/>
          </a:xfrm>
          <a:prstGeom prst="rect">
            <a:avLst/>
          </a:prstGeom>
        </p:spPr>
      </p:pic>
    </p:spTree>
  </p:cSld>
  <p:clrMapOvr>
    <a:masterClrMapping/>
  </p:clrMapOvr>
  <p:transition>
    <p:wipe dir="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4400" dirty="0">
                <a:highlight>
                  <a:srgbClr val="FFFF00"/>
                </a:highlight>
              </a:rPr>
              <a:t>Remariage de MARBEUF</a:t>
            </a:r>
            <a:endParaRPr lang="fr-FR" dirty="0">
              <a:highlight>
                <a:srgbClr val="FFFF00"/>
              </a:highlight>
            </a:endParaRPr>
          </a:p>
        </p:txBody>
      </p:sp>
      <p:sp>
        <p:nvSpPr>
          <p:cNvPr id="3" name="Espace réservé du contenu 2"/>
          <p:cNvSpPr>
            <a:spLocks noGrp="1"/>
          </p:cNvSpPr>
          <p:nvPr>
            <p:ph idx="1"/>
          </p:nvPr>
        </p:nvSpPr>
        <p:spPr>
          <a:xfrm>
            <a:off x="1331640" y="1700808"/>
            <a:ext cx="7498080" cy="2413248"/>
          </a:xfrm>
        </p:spPr>
        <p:txBody>
          <a:bodyPr>
            <a:normAutofit fontScale="40000" lnSpcReduction="20000"/>
          </a:bodyPr>
          <a:lstStyle/>
          <a:p>
            <a:pPr marL="82296" lvl="0" indent="0" algn="ctr">
              <a:buNone/>
            </a:pPr>
            <a:r>
              <a:rPr lang="fr-FR" sz="3400" dirty="0" err="1">
                <a:solidFill>
                  <a:srgbClr val="000000"/>
                </a:solidFill>
                <a:latin typeface="Albany" pitchFamily="34"/>
                <a:ea typeface="HG Mincho Light J" pitchFamily="2"/>
                <a:cs typeface="Arial Unicode MS" pitchFamily="2"/>
              </a:rPr>
              <a:t>ll</a:t>
            </a:r>
            <a:r>
              <a:rPr lang="fr-FR" sz="3400" dirty="0">
                <a:solidFill>
                  <a:srgbClr val="000000"/>
                </a:solidFill>
                <a:latin typeface="Albany" pitchFamily="34"/>
                <a:ea typeface="HG Mincho Light J" pitchFamily="2"/>
                <a:cs typeface="Arial Unicode MS" pitchFamily="2"/>
              </a:rPr>
              <a:t> avait épousé en 1752 une riche veuve, plus âgée que lui</a:t>
            </a:r>
            <a:r>
              <a:rPr lang="fr-FR" sz="3400" b="1" dirty="0">
                <a:solidFill>
                  <a:srgbClr val="000000"/>
                </a:solidFill>
                <a:latin typeface="Albany" pitchFamily="34"/>
                <a:ea typeface="HG Mincho Light J" pitchFamily="2"/>
                <a:cs typeface="Arial Unicode MS" pitchFamily="2"/>
              </a:rPr>
              <a:t>, </a:t>
            </a:r>
          </a:p>
          <a:p>
            <a:pPr marL="82296" lvl="0" indent="0" algn="ctr">
              <a:buNone/>
            </a:pPr>
            <a:r>
              <a:rPr lang="fr-FR" sz="3400" b="1" dirty="0">
                <a:solidFill>
                  <a:srgbClr val="000000"/>
                </a:solidFill>
                <a:latin typeface="Albany" pitchFamily="34"/>
                <a:ea typeface="HG Mincho Light J" pitchFamily="2"/>
                <a:cs typeface="Arial Unicode MS" pitchFamily="2"/>
              </a:rPr>
              <a:t>Eléonore de </a:t>
            </a:r>
            <a:r>
              <a:rPr lang="fr-FR" sz="3400" b="1" dirty="0" err="1">
                <a:solidFill>
                  <a:srgbClr val="000000"/>
                </a:solidFill>
                <a:latin typeface="Albany" pitchFamily="34"/>
                <a:ea typeface="HG Mincho Light J" pitchFamily="2"/>
                <a:cs typeface="Arial Unicode MS" pitchFamily="2"/>
              </a:rPr>
              <a:t>Goyon</a:t>
            </a:r>
            <a:r>
              <a:rPr lang="fr-FR" sz="3400" b="1" dirty="0">
                <a:solidFill>
                  <a:srgbClr val="000000"/>
                </a:solidFill>
                <a:latin typeface="Albany" pitchFamily="34"/>
                <a:ea typeface="HG Mincho Light J" pitchFamily="2"/>
                <a:cs typeface="Arial Unicode MS" pitchFamily="2"/>
              </a:rPr>
              <a:t> Baronne de Callac,</a:t>
            </a:r>
          </a:p>
          <a:p>
            <a:pPr marL="82296" lvl="0" indent="0" algn="ctr">
              <a:buNone/>
            </a:pPr>
            <a:r>
              <a:rPr lang="fr-FR" sz="3400" b="1" dirty="0">
                <a:solidFill>
                  <a:srgbClr val="000000"/>
                </a:solidFill>
                <a:latin typeface="Albany" pitchFamily="34"/>
                <a:ea typeface="HG Mincho Light J" pitchFamily="2"/>
                <a:cs typeface="Arial Unicode MS" pitchFamily="2"/>
              </a:rPr>
              <a:t> dame et seigneur de Cadoudal, </a:t>
            </a:r>
          </a:p>
          <a:p>
            <a:pPr marL="82296" lvl="0" indent="0" algn="ctr">
              <a:buNone/>
            </a:pPr>
            <a:r>
              <a:rPr lang="fr-FR" sz="3400" b="1" dirty="0" err="1">
                <a:solidFill>
                  <a:srgbClr val="000000"/>
                </a:solidFill>
                <a:latin typeface="Albany" pitchFamily="34"/>
                <a:ea typeface="HG Mincho Light J" pitchFamily="2"/>
                <a:cs typeface="Arial Unicode MS" pitchFamily="2"/>
              </a:rPr>
              <a:t>Kernuol</a:t>
            </a:r>
            <a:r>
              <a:rPr lang="fr-FR" sz="3400" b="1" dirty="0">
                <a:solidFill>
                  <a:srgbClr val="000000"/>
                </a:solidFill>
                <a:latin typeface="Albany" pitchFamily="34"/>
                <a:ea typeface="HG Mincho Light J" pitchFamily="2"/>
                <a:cs typeface="Arial Unicode MS" pitchFamily="2"/>
              </a:rPr>
              <a:t> et autres lieux,</a:t>
            </a:r>
          </a:p>
          <a:p>
            <a:pPr marL="82296" lvl="0" indent="0" algn="ctr">
              <a:buNone/>
            </a:pPr>
            <a:r>
              <a:rPr lang="fr-FR" sz="3400" b="1" dirty="0">
                <a:solidFill>
                  <a:srgbClr val="000000"/>
                </a:solidFill>
                <a:latin typeface="Albany" pitchFamily="34"/>
                <a:ea typeface="HG Mincho Light J" pitchFamily="2"/>
                <a:cs typeface="Arial Unicode MS" pitchFamily="2"/>
              </a:rPr>
              <a:t> qui ne vint jamais en Corse,</a:t>
            </a:r>
            <a:r>
              <a:rPr lang="fr-FR" sz="3400" dirty="0">
                <a:solidFill>
                  <a:srgbClr val="000000"/>
                </a:solidFill>
                <a:latin typeface="Albany" pitchFamily="34"/>
                <a:ea typeface="HG Mincho Light J" pitchFamily="2"/>
                <a:cs typeface="Arial Unicode MS" pitchFamily="2"/>
              </a:rPr>
              <a:t> donna dans la dévotion et </a:t>
            </a:r>
            <a:r>
              <a:rPr lang="fr-FR" sz="3400" dirty="0">
                <a:solidFill>
                  <a:srgbClr val="000000"/>
                </a:solidFill>
                <a:highlight>
                  <a:srgbClr val="FFFF00"/>
                </a:highlight>
                <a:latin typeface="Albany" pitchFamily="34"/>
                <a:ea typeface="HG Mincho Light J" pitchFamily="2"/>
                <a:cs typeface="Arial Unicode MS" pitchFamily="2"/>
              </a:rPr>
              <a:t>mourut  à 83 ans</a:t>
            </a:r>
          </a:p>
          <a:p>
            <a:pPr marL="82296" lvl="0" indent="0" algn="ctr">
              <a:buNone/>
            </a:pPr>
            <a:r>
              <a:rPr lang="fr-FR" sz="3400" dirty="0">
                <a:solidFill>
                  <a:srgbClr val="000000"/>
                </a:solidFill>
                <a:latin typeface="Albany" pitchFamily="34"/>
                <a:ea typeface="HG Mincho Light J" pitchFamily="2"/>
                <a:cs typeface="Arial Unicode MS" pitchFamily="2"/>
              </a:rPr>
              <a:t>dame du Saint-Sacrement à Paris en 1783, oubliée de son volage et fringuant époux.</a:t>
            </a:r>
          </a:p>
          <a:p>
            <a:pPr marL="82296" lvl="0" indent="0" algn="ctr">
              <a:buNone/>
            </a:pPr>
            <a:endParaRPr lang="fr-FR" sz="3400" dirty="0">
              <a:solidFill>
                <a:srgbClr val="000000"/>
              </a:solidFill>
              <a:latin typeface="Albany" pitchFamily="34"/>
              <a:ea typeface="HG Mincho Light J" pitchFamily="2"/>
              <a:cs typeface="Arial Unicode MS" pitchFamily="2"/>
            </a:endParaRPr>
          </a:p>
          <a:p>
            <a:pPr marL="82296" lvl="0" indent="0" algn="ctr">
              <a:buNone/>
            </a:pPr>
            <a:r>
              <a:rPr lang="fr-FR" sz="3400" dirty="0">
                <a:solidFill>
                  <a:srgbClr val="000000"/>
                </a:solidFill>
                <a:latin typeface="Albany" pitchFamily="34"/>
                <a:ea typeface="HG Mincho Light J" pitchFamily="2"/>
                <a:cs typeface="Arial Unicode MS" pitchFamily="2"/>
              </a:rPr>
              <a:t> </a:t>
            </a:r>
            <a:r>
              <a:rPr lang="fr-FR" sz="3400" b="1" dirty="0">
                <a:solidFill>
                  <a:srgbClr val="000000"/>
                </a:solidFill>
                <a:highlight>
                  <a:srgbClr val="FFFF00"/>
                </a:highlight>
                <a:latin typeface="Albany" pitchFamily="34"/>
                <a:ea typeface="HG Mincho Light J" pitchFamily="2"/>
                <a:cs typeface="Arial Unicode MS" pitchFamily="2"/>
              </a:rPr>
              <a:t>Celui-ci, à l’âge de soixante et onze ans, </a:t>
            </a:r>
          </a:p>
          <a:p>
            <a:pPr marL="82296" lvl="0" indent="0" algn="ctr">
              <a:buNone/>
            </a:pPr>
            <a:r>
              <a:rPr lang="fr-FR" sz="3400" b="1" dirty="0">
                <a:solidFill>
                  <a:srgbClr val="000000"/>
                </a:solidFill>
                <a:highlight>
                  <a:srgbClr val="FFFF00"/>
                </a:highlight>
                <a:latin typeface="Albany" pitchFamily="34"/>
                <a:ea typeface="HG Mincho Light J" pitchFamily="2"/>
                <a:cs typeface="Arial Unicode MS" pitchFamily="2"/>
              </a:rPr>
              <a:t>s’empressa de convoler avec une jeunesse de dix-huit printemps</a:t>
            </a:r>
            <a:r>
              <a:rPr lang="fr-FR" sz="3400" dirty="0">
                <a:solidFill>
                  <a:srgbClr val="000000"/>
                </a:solidFill>
                <a:highlight>
                  <a:srgbClr val="FFFF00"/>
                </a:highlight>
                <a:latin typeface="Albany" pitchFamily="34"/>
                <a:ea typeface="HG Mincho Light J" pitchFamily="2"/>
                <a:cs typeface="Arial Unicode MS" pitchFamily="2"/>
              </a:rPr>
              <a:t>.</a:t>
            </a:r>
          </a:p>
          <a:p>
            <a:endParaRPr lang="fr-FR" dirty="0"/>
          </a:p>
        </p:txBody>
      </p:sp>
      <p:sp>
        <p:nvSpPr>
          <p:cNvPr id="4" name="Rectangle 3"/>
          <p:cNvSpPr/>
          <p:nvPr/>
        </p:nvSpPr>
        <p:spPr>
          <a:xfrm>
            <a:off x="1156824" y="4471790"/>
            <a:ext cx="7776864" cy="707886"/>
          </a:xfrm>
          <a:prstGeom prst="rect">
            <a:avLst/>
          </a:prstGeom>
        </p:spPr>
        <p:txBody>
          <a:bodyPr wrap="square">
            <a:spAutoFit/>
          </a:bodyPr>
          <a:lstStyle/>
          <a:p>
            <a:pPr lvl="0" algn="ctr" hangingPunct="0">
              <a:buClr>
                <a:srgbClr val="0E594D"/>
              </a:buClr>
              <a:buSzPct val="45000"/>
              <a:buFont typeface="StarSymbol"/>
              <a:buChar char="●"/>
            </a:pPr>
            <a:r>
              <a:rPr lang="fr-FR" sz="2000" dirty="0">
                <a:ea typeface="HG Mincho Light J" pitchFamily="2"/>
                <a:cs typeface="Arial Unicode MS" pitchFamily="2"/>
              </a:rPr>
              <a:t>Le 29 septembre 1783,veuf il épouse, à Paris,</a:t>
            </a:r>
          </a:p>
          <a:p>
            <a:pPr lvl="0" algn="ctr" hangingPunct="0">
              <a:buClr>
                <a:srgbClr val="0E594D"/>
              </a:buClr>
              <a:buSzPct val="45000"/>
              <a:buFont typeface="StarSymbol"/>
              <a:buChar char="●"/>
            </a:pPr>
            <a:r>
              <a:rPr lang="fr-FR" sz="2000" dirty="0">
                <a:ea typeface="HG Mincho Light J" pitchFamily="2"/>
                <a:cs typeface="Arial Unicode MS" pitchFamily="2"/>
              </a:rPr>
              <a:t> </a:t>
            </a:r>
            <a:r>
              <a:rPr lang="fr-FR" sz="2000" b="1" dirty="0">
                <a:highlight>
                  <a:srgbClr val="FFFF00"/>
                </a:highlight>
                <a:ea typeface="HG Mincho Light J" pitchFamily="2"/>
                <a:cs typeface="Arial Unicode MS" pitchFamily="2"/>
              </a:rPr>
              <a:t>Catherine Antoinette </a:t>
            </a:r>
            <a:r>
              <a:rPr lang="fr-FR" sz="2000" b="1" dirty="0" err="1">
                <a:highlight>
                  <a:srgbClr val="FFFF00"/>
                </a:highlight>
                <a:ea typeface="HG Mincho Light J" pitchFamily="2"/>
                <a:cs typeface="Arial Unicode MS" pitchFamily="2"/>
              </a:rPr>
              <a:t>Salinguerra</a:t>
            </a:r>
            <a:r>
              <a:rPr lang="fr-FR" sz="2000" b="1" dirty="0">
                <a:highlight>
                  <a:srgbClr val="FFFF00"/>
                </a:highlight>
                <a:ea typeface="HG Mincho Light J" pitchFamily="2"/>
                <a:cs typeface="Arial Unicode MS" pitchFamily="2"/>
              </a:rPr>
              <a:t> de </a:t>
            </a:r>
            <a:r>
              <a:rPr lang="fr-FR" sz="2000" b="1" dirty="0" err="1">
                <a:highlight>
                  <a:srgbClr val="FFFF00"/>
                </a:highlight>
                <a:ea typeface="HG Mincho Light J" pitchFamily="2"/>
                <a:cs typeface="Arial Unicode MS" pitchFamily="2"/>
              </a:rPr>
              <a:t>Gayardon</a:t>
            </a:r>
            <a:r>
              <a:rPr lang="fr-FR" sz="2000" b="1" dirty="0">
                <a:highlight>
                  <a:srgbClr val="FFFF00"/>
                </a:highlight>
                <a:ea typeface="HG Mincho Light J" pitchFamily="2"/>
                <a:cs typeface="Arial Unicode MS" pitchFamily="2"/>
              </a:rPr>
              <a:t> de </a:t>
            </a:r>
            <a:r>
              <a:rPr lang="fr-FR" sz="2000" b="1" dirty="0" err="1">
                <a:highlight>
                  <a:srgbClr val="FFFF00"/>
                </a:highlight>
                <a:ea typeface="HG Mincho Light J" pitchFamily="2"/>
                <a:cs typeface="Arial Unicode MS" pitchFamily="2"/>
              </a:rPr>
              <a:t>Fenoyl</a:t>
            </a:r>
            <a:r>
              <a:rPr lang="fr-FR" sz="2000" b="1" dirty="0">
                <a:highlight>
                  <a:srgbClr val="FFFF00"/>
                </a:highlight>
                <a:ea typeface="HG Mincho Light J" pitchFamily="2"/>
                <a:cs typeface="Arial Unicode MS" pitchFamily="2"/>
              </a:rPr>
              <a:t>. </a:t>
            </a:r>
            <a:endParaRPr lang="fr-FR" sz="2000" dirty="0">
              <a:highlight>
                <a:srgbClr val="FFFF00"/>
              </a:highlight>
              <a:ea typeface="HG Mincho Light J" pitchFamily="2"/>
              <a:cs typeface="Arial Unicode MS" pitchFamily="2"/>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anim calcmode="lin" valueType="num">
                                      <p:cBhvr>
                                        <p:cTn id="45"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4">
                                            <p:txEl>
                                              <p:pRg st="1" end="1"/>
                                            </p:txEl>
                                          </p:spTgt>
                                        </p:tgtEl>
                                        <p:attrNameLst>
                                          <p:attrName>style.visibility</p:attrName>
                                        </p:attrNameLst>
                                      </p:cBhvr>
                                      <p:to>
                                        <p:strVal val="visible"/>
                                      </p:to>
                                    </p:set>
                                    <p:anim calcmode="lin" valueType="num">
                                      <p:cBhvr>
                                        <p:cTn id="5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5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5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638"/>
            <a:ext cx="7498080" cy="1210146"/>
          </a:xfrm>
        </p:spPr>
        <p:txBody>
          <a:bodyPr>
            <a:noAutofit/>
          </a:bodyPr>
          <a:lstStyle/>
          <a:p>
            <a:pPr algn="ctr"/>
            <a:r>
              <a:rPr lang="fr-FR" sz="2000" b="1" dirty="0"/>
              <a:t>Les enfants de MARBEUF </a:t>
            </a:r>
            <a:br>
              <a:rPr lang="fr-FR" sz="2000" b="1" dirty="0"/>
            </a:br>
            <a:r>
              <a:rPr lang="fr-FR" sz="2000" b="1" dirty="0"/>
              <a:t>et </a:t>
            </a:r>
            <a:r>
              <a:rPr lang="fr-FR" sz="2000" b="1" dirty="0">
                <a:ea typeface="HG Mincho Light J" pitchFamily="2"/>
                <a:cs typeface="Arial Unicode MS" pitchFamily="2"/>
              </a:rPr>
              <a:t> Catherine Antoinette </a:t>
            </a:r>
            <a:r>
              <a:rPr lang="fr-FR" sz="2000" b="1" dirty="0" err="1">
                <a:ea typeface="HG Mincho Light J" pitchFamily="2"/>
                <a:cs typeface="Arial Unicode MS" pitchFamily="2"/>
              </a:rPr>
              <a:t>Salinguerra</a:t>
            </a:r>
            <a:r>
              <a:rPr lang="fr-FR" sz="2000" b="1" dirty="0">
                <a:ea typeface="HG Mincho Light J" pitchFamily="2"/>
                <a:cs typeface="Arial Unicode MS" pitchFamily="2"/>
              </a:rPr>
              <a:t> de </a:t>
            </a:r>
            <a:r>
              <a:rPr lang="fr-FR" sz="2000" b="1" dirty="0" err="1">
                <a:ea typeface="HG Mincho Light J" pitchFamily="2"/>
                <a:cs typeface="Arial Unicode MS" pitchFamily="2"/>
              </a:rPr>
              <a:t>Gayardon</a:t>
            </a:r>
            <a:r>
              <a:rPr lang="fr-FR" sz="2000" b="1" dirty="0">
                <a:ea typeface="HG Mincho Light J" pitchFamily="2"/>
                <a:cs typeface="Arial Unicode MS" pitchFamily="2"/>
              </a:rPr>
              <a:t> de </a:t>
            </a:r>
            <a:r>
              <a:rPr lang="fr-FR" sz="2000" b="1" dirty="0" err="1">
                <a:ea typeface="HG Mincho Light J" pitchFamily="2"/>
                <a:cs typeface="Arial Unicode MS" pitchFamily="2"/>
              </a:rPr>
              <a:t>Fenoyl</a:t>
            </a:r>
            <a:r>
              <a:rPr lang="fr-FR" sz="2000" b="1" dirty="0">
                <a:ea typeface="HG Mincho Light J" pitchFamily="2"/>
                <a:cs typeface="Arial Unicode MS" pitchFamily="2"/>
              </a:rPr>
              <a:t> sa deuxième épouse</a:t>
            </a:r>
            <a:endParaRPr lang="fr-FR" sz="2000" b="1" dirty="0"/>
          </a:p>
        </p:txBody>
      </p:sp>
      <p:sp>
        <p:nvSpPr>
          <p:cNvPr id="3" name="Espace réservé du contenu 2"/>
          <p:cNvSpPr>
            <a:spLocks noGrp="1"/>
          </p:cNvSpPr>
          <p:nvPr>
            <p:ph idx="1"/>
          </p:nvPr>
        </p:nvSpPr>
        <p:spPr>
          <a:xfrm>
            <a:off x="1423859" y="1916832"/>
            <a:ext cx="7488832" cy="4872608"/>
          </a:xfrm>
        </p:spPr>
        <p:txBody>
          <a:bodyPr>
            <a:normAutofit fontScale="70000" lnSpcReduction="20000"/>
          </a:bodyPr>
          <a:lstStyle/>
          <a:p>
            <a:pPr marL="0" lvl="0" indent="0" algn="ctr" hangingPunct="0">
              <a:spcBef>
                <a:spcPts val="0"/>
              </a:spcBef>
              <a:buFont typeface="Wingdings" pitchFamily="2" charset="2"/>
              <a:buChar char="Ø"/>
            </a:pPr>
            <a:r>
              <a:rPr lang="fr-FR" sz="3100" b="1" dirty="0">
                <a:solidFill>
                  <a:srgbClr val="000000"/>
                </a:solidFill>
                <a:highlight>
                  <a:srgbClr val="FFFF00"/>
                </a:highlight>
                <a:latin typeface="Albany" pitchFamily="34"/>
                <a:ea typeface="HG Mincho Light J" pitchFamily="2"/>
                <a:cs typeface="Arial Unicode MS" pitchFamily="2"/>
              </a:rPr>
              <a:t>Alexandrine de MARBEUF  </a:t>
            </a:r>
          </a:p>
          <a:p>
            <a:pPr marL="0" lvl="0" indent="0" algn="ctr" hangingPunct="0">
              <a:spcBef>
                <a:spcPts val="0"/>
              </a:spcBef>
              <a:buNone/>
            </a:pPr>
            <a:endParaRPr lang="fr-FR" sz="2000" b="1"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2000" dirty="0">
                <a:solidFill>
                  <a:srgbClr val="000000"/>
                </a:solidFill>
                <a:latin typeface="Albany" pitchFamily="34"/>
                <a:ea typeface="HG Mincho Light J" pitchFamily="2"/>
                <a:cs typeface="Arial Unicode MS" pitchFamily="2"/>
              </a:rPr>
              <a:t>Née le 29 décembre 1784 - Bastia (20)..... </a:t>
            </a:r>
            <a:r>
              <a:rPr lang="fr-FR" sz="2000" b="1" u="sng" dirty="0">
                <a:solidFill>
                  <a:srgbClr val="000000"/>
                </a:solidFill>
                <a:latin typeface="Albany" pitchFamily="34"/>
                <a:ea typeface="HG Mincho Light J" pitchFamily="2"/>
                <a:cs typeface="Arial Unicode MS" pitchFamily="2"/>
              </a:rPr>
              <a:t>MARBEUF a déjà 72 ans</a:t>
            </a:r>
          </a:p>
          <a:p>
            <a:pPr marL="0" lvl="0" indent="0" algn="ctr" hangingPunct="0">
              <a:spcBef>
                <a:spcPts val="0"/>
              </a:spcBef>
              <a:buNone/>
            </a:pPr>
            <a:endParaRPr lang="fr-FR" sz="20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2000" dirty="0">
                <a:solidFill>
                  <a:srgbClr val="000000"/>
                </a:solidFill>
                <a:latin typeface="Albany" pitchFamily="34"/>
                <a:ea typeface="HG Mincho Light J" pitchFamily="2"/>
                <a:cs typeface="Arial Unicode MS" pitchFamily="2"/>
              </a:rPr>
              <a:t>Décédée le 27 mars 1867, à l’âge de 82 ans</a:t>
            </a:r>
          </a:p>
          <a:p>
            <a:pPr marL="0" lvl="0" indent="0" algn="ctr" hangingPunct="0">
              <a:spcBef>
                <a:spcPts val="0"/>
              </a:spcBef>
              <a:buNone/>
            </a:pPr>
            <a:endParaRPr lang="fr-FR" sz="2000" dirty="0">
              <a:solidFill>
                <a:srgbClr val="000000"/>
              </a:solidFill>
              <a:latin typeface="Albany" pitchFamily="34"/>
              <a:ea typeface="HG Mincho Light J" pitchFamily="2"/>
              <a:cs typeface="Arial Unicode MS" pitchFamily="2"/>
            </a:endParaRPr>
          </a:p>
          <a:p>
            <a:pPr marL="0" lvl="0" indent="0" algn="ctr" hangingPunct="0">
              <a:spcBef>
                <a:spcPts val="0"/>
              </a:spcBef>
              <a:buNone/>
            </a:pPr>
            <a:endParaRPr lang="fr-FR" sz="2000" dirty="0">
              <a:solidFill>
                <a:srgbClr val="000000"/>
              </a:solidFill>
              <a:latin typeface="Albany" pitchFamily="34"/>
              <a:ea typeface="HG Mincho Light J" pitchFamily="2"/>
              <a:cs typeface="Arial Unicode MS" pitchFamily="2"/>
            </a:endParaRPr>
          </a:p>
          <a:p>
            <a:pPr marL="0" lvl="0" indent="0" algn="ctr" hangingPunct="0">
              <a:spcBef>
                <a:spcPts val="0"/>
              </a:spcBef>
              <a:buFont typeface="Wingdings" pitchFamily="2" charset="2"/>
              <a:buChar char="Ø"/>
            </a:pPr>
            <a:r>
              <a:rPr lang="fr-FR" sz="3100" b="1" dirty="0">
                <a:solidFill>
                  <a:srgbClr val="000000"/>
                </a:solidFill>
                <a:highlight>
                  <a:srgbClr val="FFFF00"/>
                </a:highlight>
                <a:latin typeface="Albany" pitchFamily="34"/>
                <a:ea typeface="HG Mincho Light J" pitchFamily="2"/>
                <a:cs typeface="Arial Unicode MS" pitchFamily="2"/>
              </a:rPr>
              <a:t>Laurent François Marie de MARBEUF</a:t>
            </a:r>
          </a:p>
          <a:p>
            <a:pPr marL="0" lvl="0" indent="0" algn="ctr" hangingPunct="0">
              <a:spcBef>
                <a:spcPts val="0"/>
              </a:spcBef>
              <a:buNone/>
            </a:pPr>
            <a:endParaRPr lang="fr-FR" sz="31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3100" dirty="0">
                <a:solidFill>
                  <a:srgbClr val="000000"/>
                </a:solidFill>
                <a:latin typeface="Albany" pitchFamily="34"/>
                <a:ea typeface="HG Mincho Light J" pitchFamily="2"/>
                <a:cs typeface="Arial Unicode MS" pitchFamily="2"/>
              </a:rPr>
              <a:t>Né le 26 avril 1786 - Bastia (MARBEUF a 74 ans ) </a:t>
            </a:r>
          </a:p>
          <a:p>
            <a:pPr marL="0" lvl="0" indent="0" algn="ctr" hangingPunct="0">
              <a:spcBef>
                <a:spcPts val="0"/>
              </a:spcBef>
              <a:buNone/>
            </a:pPr>
            <a:endParaRPr lang="fr-FR" sz="3100"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3100" b="1" dirty="0">
                <a:solidFill>
                  <a:srgbClr val="000000"/>
                </a:solidFill>
                <a:latin typeface="Albany" pitchFamily="34"/>
                <a:ea typeface="HG Mincho Light J" pitchFamily="2"/>
                <a:cs typeface="Arial Unicode MS" pitchFamily="2"/>
              </a:rPr>
              <a:t>Colonel de cavalerie Commandant</a:t>
            </a:r>
          </a:p>
          <a:p>
            <a:pPr marL="0" lvl="0" indent="0" algn="ctr" hangingPunct="0">
              <a:spcBef>
                <a:spcPts val="0"/>
              </a:spcBef>
              <a:buNone/>
            </a:pPr>
            <a:r>
              <a:rPr lang="fr-FR" sz="3100" b="1" dirty="0">
                <a:solidFill>
                  <a:srgbClr val="000000"/>
                </a:solidFill>
                <a:latin typeface="Albany" pitchFamily="34"/>
                <a:ea typeface="HG Mincho Light J" pitchFamily="2"/>
                <a:cs typeface="Arial Unicode MS" pitchFamily="2"/>
              </a:rPr>
              <a:t> le 6°Régiment de Chevaux légers</a:t>
            </a:r>
          </a:p>
          <a:p>
            <a:pPr marL="0" lvl="0" indent="0" algn="ctr" hangingPunct="0">
              <a:spcBef>
                <a:spcPts val="0"/>
              </a:spcBef>
              <a:buNone/>
            </a:pPr>
            <a:endParaRPr lang="fr-FR" sz="3100" b="1" dirty="0">
              <a:solidFill>
                <a:srgbClr val="000000"/>
              </a:solidFill>
              <a:latin typeface="Albany" pitchFamily="34"/>
              <a:ea typeface="HG Mincho Light J" pitchFamily="2"/>
              <a:cs typeface="Arial Unicode MS" pitchFamily="2"/>
            </a:endParaRPr>
          </a:p>
          <a:p>
            <a:pPr marL="0" lvl="0" indent="0" algn="ctr" hangingPunct="0">
              <a:spcBef>
                <a:spcPts val="0"/>
              </a:spcBef>
              <a:buNone/>
            </a:pPr>
            <a:r>
              <a:rPr lang="fr-FR" sz="3100" dirty="0">
                <a:solidFill>
                  <a:srgbClr val="000000"/>
                </a:solidFill>
                <a:latin typeface="Albany" pitchFamily="34"/>
                <a:ea typeface="HG Mincho Light J" pitchFamily="2"/>
                <a:cs typeface="Arial Unicode MS" pitchFamily="2"/>
              </a:rPr>
              <a:t>Mort à </a:t>
            </a:r>
            <a:r>
              <a:rPr lang="fr-FR" sz="3100" dirty="0" err="1">
                <a:solidFill>
                  <a:srgbClr val="000000"/>
                </a:solidFill>
                <a:latin typeface="Albany" pitchFamily="34"/>
                <a:ea typeface="HG Mincho Light J" pitchFamily="2"/>
                <a:cs typeface="Arial Unicode MS" pitchFamily="2"/>
              </a:rPr>
              <a:t>Marienpol</a:t>
            </a:r>
            <a:r>
              <a:rPr lang="fr-FR" sz="3100" dirty="0">
                <a:solidFill>
                  <a:srgbClr val="000000"/>
                </a:solidFill>
                <a:latin typeface="Albany" pitchFamily="34"/>
                <a:ea typeface="HG Mincho Light J" pitchFamily="2"/>
                <a:cs typeface="Arial Unicode MS" pitchFamily="2"/>
              </a:rPr>
              <a:t> le 25 novembre  1812</a:t>
            </a:r>
          </a:p>
          <a:p>
            <a:pPr marL="0" lvl="0" indent="0" algn="ctr" hangingPunct="0">
              <a:spcBef>
                <a:spcPts val="0"/>
              </a:spcBef>
              <a:buNone/>
            </a:pPr>
            <a:r>
              <a:rPr lang="fr-FR" sz="3100" dirty="0">
                <a:solidFill>
                  <a:srgbClr val="000000"/>
                </a:solidFill>
                <a:latin typeface="Albany" pitchFamily="34"/>
                <a:ea typeface="HG Mincho Light J" pitchFamily="2"/>
                <a:cs typeface="Arial Unicode MS" pitchFamily="2"/>
              </a:rPr>
              <a:t>,des suites des blessures reçues</a:t>
            </a:r>
          </a:p>
          <a:p>
            <a:pPr marL="0" lvl="0" indent="0" algn="ctr" hangingPunct="0">
              <a:spcBef>
                <a:spcPts val="0"/>
              </a:spcBef>
              <a:buNone/>
            </a:pPr>
            <a:r>
              <a:rPr lang="fr-FR" sz="3100" dirty="0">
                <a:solidFill>
                  <a:srgbClr val="000000"/>
                </a:solidFill>
                <a:latin typeface="Albany" pitchFamily="34"/>
                <a:ea typeface="HG Mincho Light J" pitchFamily="2"/>
                <a:cs typeface="Arial Unicode MS" pitchFamily="2"/>
              </a:rPr>
              <a:t> à </a:t>
            </a:r>
            <a:r>
              <a:rPr lang="fr-FR" sz="3100" dirty="0" err="1">
                <a:solidFill>
                  <a:srgbClr val="000000"/>
                </a:solidFill>
                <a:latin typeface="Albany" pitchFamily="34"/>
                <a:ea typeface="HG Mincho Light J" pitchFamily="2"/>
                <a:cs typeface="Arial Unicode MS" pitchFamily="2"/>
              </a:rPr>
              <a:t>Krasnoë</a:t>
            </a:r>
            <a:r>
              <a:rPr lang="fr-FR" sz="3100" dirty="0">
                <a:solidFill>
                  <a:srgbClr val="000000"/>
                </a:solidFill>
                <a:latin typeface="Albany" pitchFamily="34"/>
                <a:ea typeface="HG Mincho Light J" pitchFamily="2"/>
                <a:cs typeface="Arial Unicode MS" pitchFamily="2"/>
              </a:rPr>
              <a:t> le 14 août 1812, </a:t>
            </a:r>
          </a:p>
          <a:p>
            <a:pPr marL="0" lvl="0" indent="0" algn="ctr" hangingPunct="0">
              <a:spcBef>
                <a:spcPts val="0"/>
              </a:spcBef>
              <a:buNone/>
            </a:pPr>
            <a:r>
              <a:rPr lang="fr-FR" sz="3100" dirty="0">
                <a:solidFill>
                  <a:srgbClr val="000000"/>
                </a:solidFill>
                <a:latin typeface="Albany" pitchFamily="34"/>
                <a:ea typeface="HG Mincho Light J" pitchFamily="2"/>
                <a:cs typeface="Arial Unicode MS" pitchFamily="2"/>
              </a:rPr>
              <a:t>où il avait enfoncé un carré d'infanterie russe</a:t>
            </a:r>
          </a:p>
          <a:p>
            <a:pPr marL="0" lvl="0" indent="0" algn="ctr" hangingPunct="0">
              <a:spcBef>
                <a:spcPts val="0"/>
              </a:spcBef>
              <a:buNone/>
            </a:pPr>
            <a:r>
              <a:rPr lang="fr-FR" sz="3100" dirty="0">
                <a:solidFill>
                  <a:srgbClr val="000000"/>
                </a:solidFill>
                <a:latin typeface="Albany" pitchFamily="34"/>
                <a:ea typeface="HG Mincho Light J" pitchFamily="2"/>
                <a:cs typeface="Arial Unicode MS" pitchFamily="2"/>
              </a:rPr>
              <a:t> à la tête de son régiment</a:t>
            </a:r>
          </a:p>
          <a:p>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 calcmode="lin" valueType="num">
                                      <p:cBhvr additive="base">
                                        <p:cTn id="2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 calcmode="lin" valueType="num">
                                      <p:cBhvr additive="base">
                                        <p:cTn id="2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anim calcmode="lin" valueType="num">
                                      <p:cBhvr additive="base">
                                        <p:cTn id="3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anim calcmode="lin" valueType="num">
                                      <p:cBhvr additive="base">
                                        <p:cTn id="3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anim calcmode="lin" valueType="num">
                                      <p:cBhvr additive="base">
                                        <p:cTn id="4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anim calcmode="lin" valueType="num">
                                      <p:cBhvr additive="base">
                                        <p:cTn id="4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7" end="17"/>
                                            </p:txEl>
                                          </p:spTgt>
                                        </p:tgtEl>
                                        <p:attrNameLst>
                                          <p:attrName>style.visibility</p:attrName>
                                        </p:attrNameLst>
                                      </p:cBhvr>
                                      <p:to>
                                        <p:strVal val="visible"/>
                                      </p:to>
                                    </p:set>
                                    <p:anim calcmode="lin" valueType="num">
                                      <p:cBhvr additive="base">
                                        <p:cTn id="5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8" end="18"/>
                                            </p:txEl>
                                          </p:spTgt>
                                        </p:tgtEl>
                                        <p:attrNameLst>
                                          <p:attrName>style.visibility</p:attrName>
                                        </p:attrNameLst>
                                      </p:cBhvr>
                                      <p:to>
                                        <p:strVal val="visible"/>
                                      </p:to>
                                    </p:set>
                                    <p:anim calcmode="lin" valueType="num">
                                      <p:cBhvr additive="base">
                                        <p:cTn id="5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38100"/>
            <a:ext cx="7962088" cy="1143000"/>
          </a:xfrm>
        </p:spPr>
        <p:txBody>
          <a:bodyPr>
            <a:normAutofit/>
          </a:bodyPr>
          <a:lstStyle/>
          <a:p>
            <a:pPr algn="ctr"/>
            <a:r>
              <a:rPr lang="fr-FR" sz="2800" dirty="0">
                <a:highlight>
                  <a:srgbClr val="FFFF00"/>
                </a:highlight>
              </a:rPr>
              <a:t>Napoléon deviendra le protecteur et rendra </a:t>
            </a:r>
            <a:br>
              <a:rPr lang="fr-FR" sz="2800" dirty="0">
                <a:highlight>
                  <a:srgbClr val="FFFF00"/>
                </a:highlight>
              </a:rPr>
            </a:br>
            <a:r>
              <a:rPr lang="fr-FR" sz="2800" dirty="0">
                <a:highlight>
                  <a:srgbClr val="FFFF00"/>
                </a:highlight>
              </a:rPr>
              <a:t>les bienfaits de MARBEUF à ses 2 enfants</a:t>
            </a:r>
          </a:p>
        </p:txBody>
      </p:sp>
      <p:sp>
        <p:nvSpPr>
          <p:cNvPr id="3" name="Espace réservé du contenu 2"/>
          <p:cNvSpPr>
            <a:spLocks noGrp="1"/>
          </p:cNvSpPr>
          <p:nvPr>
            <p:ph idx="1"/>
          </p:nvPr>
        </p:nvSpPr>
        <p:spPr/>
        <p:txBody>
          <a:bodyPr>
            <a:normAutofit fontScale="55000" lnSpcReduction="20000"/>
          </a:bodyPr>
          <a:lstStyle/>
          <a:p>
            <a:pPr marL="82296" lvl="0" indent="0" algn="ctr">
              <a:buNone/>
            </a:pPr>
            <a:r>
              <a:rPr lang="fr-FR" dirty="0"/>
              <a:t>Napoléon devenu Empereur fera, de</a:t>
            </a:r>
          </a:p>
          <a:p>
            <a:pPr marL="82296" lvl="0" indent="0" algn="ctr">
              <a:buNone/>
            </a:pPr>
            <a:r>
              <a:rPr lang="fr-FR" dirty="0"/>
              <a:t> </a:t>
            </a:r>
            <a:r>
              <a:rPr lang="fr-FR" b="1" dirty="0"/>
              <a:t>Catherine l'épouse de MARBEUF</a:t>
            </a:r>
          </a:p>
          <a:p>
            <a:pPr marL="82296" lvl="0" indent="0" algn="ctr">
              <a:buNone/>
            </a:pPr>
            <a:r>
              <a:rPr lang="fr-FR" b="1" dirty="0"/>
              <a:t> une Baronne d'Empire </a:t>
            </a:r>
          </a:p>
          <a:p>
            <a:pPr marL="82296" lvl="0" indent="0" algn="ctr">
              <a:buNone/>
            </a:pPr>
            <a:r>
              <a:rPr lang="fr-FR" dirty="0"/>
              <a:t>avec une rente de 15000 livres</a:t>
            </a:r>
          </a:p>
          <a:p>
            <a:pPr marL="82296" lvl="0" indent="0" algn="ctr">
              <a:buNone/>
            </a:pPr>
            <a:endParaRPr lang="fr-FR" dirty="0"/>
          </a:p>
          <a:p>
            <a:pPr marL="82296" lvl="0" indent="0" algn="ctr">
              <a:buNone/>
            </a:pPr>
            <a:r>
              <a:rPr lang="fr-FR" dirty="0" err="1"/>
              <a:t>ll</a:t>
            </a:r>
            <a:r>
              <a:rPr lang="fr-FR" dirty="0"/>
              <a:t> fera le Comte VALON d'</a:t>
            </a:r>
            <a:r>
              <a:rPr lang="fr-FR" dirty="0" err="1"/>
              <a:t>Ambrugeac,l'époux</a:t>
            </a:r>
            <a:r>
              <a:rPr lang="fr-FR" dirty="0"/>
              <a:t> </a:t>
            </a:r>
          </a:p>
          <a:p>
            <a:pPr marL="82296" lvl="0" indent="0" algn="ctr">
              <a:buNone/>
            </a:pPr>
            <a:r>
              <a:rPr lang="fr-FR" b="1" dirty="0"/>
              <a:t>d'Alexandrine  MARBEUF sa fille  </a:t>
            </a:r>
          </a:p>
          <a:p>
            <a:pPr marL="82296" lvl="0" indent="0" algn="ctr">
              <a:buNone/>
            </a:pPr>
            <a:r>
              <a:rPr lang="fr-FR" dirty="0"/>
              <a:t>Général de la Grande Armée</a:t>
            </a:r>
          </a:p>
          <a:p>
            <a:pPr marL="82296" lvl="0" indent="0" algn="ctr">
              <a:buNone/>
            </a:pPr>
            <a:endParaRPr lang="fr-FR" dirty="0"/>
          </a:p>
          <a:p>
            <a:pPr marL="82296" lvl="0" indent="0" algn="ctr">
              <a:buNone/>
            </a:pPr>
            <a:r>
              <a:rPr lang="fr-FR" dirty="0"/>
              <a:t> </a:t>
            </a:r>
            <a:r>
              <a:rPr lang="fr-FR" b="1" dirty="0"/>
              <a:t>Son fils Laurent MARBEUF </a:t>
            </a:r>
          </a:p>
          <a:p>
            <a:pPr marL="82296" lvl="0" indent="0" algn="ctr">
              <a:buNone/>
            </a:pPr>
            <a:r>
              <a:rPr lang="fr-FR" b="1" dirty="0"/>
              <a:t>eut droit à toute l'amitié, l'affection ,</a:t>
            </a:r>
          </a:p>
          <a:p>
            <a:pPr marL="82296" lvl="0" indent="0" algn="ctr">
              <a:buNone/>
            </a:pPr>
            <a:r>
              <a:rPr lang="fr-FR" b="1" dirty="0"/>
              <a:t>la sollicitude de Napoléon , comme s'il avait été un vrai frère</a:t>
            </a:r>
            <a:r>
              <a:rPr lang="fr-FR" dirty="0"/>
              <a:t> </a:t>
            </a:r>
          </a:p>
          <a:p>
            <a:pPr marL="82296" lvl="0" indent="0" algn="ctr">
              <a:buNone/>
            </a:pPr>
            <a:endParaRPr lang="fr-FR" dirty="0"/>
          </a:p>
          <a:p>
            <a:pPr marL="82296" lvl="0" indent="0" algn="ctr">
              <a:buNone/>
            </a:pPr>
            <a:r>
              <a:rPr lang="fr-FR" dirty="0"/>
              <a:t>on dit qu'il fut très affecté par sa mort..il avait d’ailleurs fait un détour, important pour se rendre à son chevet à </a:t>
            </a:r>
            <a:r>
              <a:rPr lang="fr-FR" dirty="0" err="1"/>
              <a:t>Marienpol</a:t>
            </a:r>
            <a:r>
              <a:rPr lang="fr-FR" dirty="0"/>
              <a:t>.</a:t>
            </a:r>
          </a:p>
          <a:p>
            <a:pPr marL="82296" lvl="0" indent="0" algn="ctr">
              <a:buNone/>
            </a:pPr>
            <a:r>
              <a:rPr lang="fr-FR" dirty="0"/>
              <a:t>Mort sans enfants il est le dernier de la ligne ainée des MARBEUF</a:t>
            </a:r>
          </a:p>
          <a:p>
            <a:endParaRPr lang="fr-FR"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 calcmode="lin" valueType="num">
                                      <p:cBhvr>
                                        <p:cTn id="53"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54" dur="500" fill="hold"/>
                                        <p:tgtEl>
                                          <p:spTgt spid="3">
                                            <p:txEl>
                                              <p:pRg st="13" end="13"/>
                                            </p:txEl>
                                          </p:spTgt>
                                        </p:tgtEl>
                                        <p:attrNameLst>
                                          <p:attrName>ppt_h</p:attrName>
                                        </p:attrNameLst>
                                      </p:cBhvr>
                                      <p:tavLst>
                                        <p:tav tm="0">
                                          <p:val>
                                            <p:fltVal val="0"/>
                                          </p:val>
                                        </p:tav>
                                        <p:tav tm="100000">
                                          <p:val>
                                            <p:strVal val="#ppt_h"/>
                                          </p:val>
                                        </p:tav>
                                      </p:tavLst>
                                    </p:anim>
                                    <p:animEffect transition="in" filter="fade">
                                      <p:cBhvr>
                                        <p:cTn id="55" dur="500"/>
                                        <p:tgtEl>
                                          <p:spTgt spid="3">
                                            <p:txEl>
                                              <p:pRg st="13" end="1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3">
                                            <p:txEl>
                                              <p:pRg st="14" end="14"/>
                                            </p:txEl>
                                          </p:spTgt>
                                        </p:tgtEl>
                                        <p:attrNameLst>
                                          <p:attrName>style.visibility</p:attrName>
                                        </p:attrNameLst>
                                      </p:cBhvr>
                                      <p:to>
                                        <p:strVal val="visible"/>
                                      </p:to>
                                    </p:set>
                                    <p:anim calcmode="lin" valueType="num">
                                      <p:cBhvr>
                                        <p:cTn id="60"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61"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9632" y="274638"/>
            <a:ext cx="7674056" cy="850106"/>
          </a:xfrm>
        </p:spPr>
        <p:txBody>
          <a:bodyPr>
            <a:normAutofit/>
          </a:bodyPr>
          <a:lstStyle/>
          <a:p>
            <a:pPr algn="ctr"/>
            <a:r>
              <a:rPr lang="fr-FR" sz="2800" dirty="0">
                <a:highlight>
                  <a:srgbClr val="FFFF00"/>
                </a:highlight>
              </a:rPr>
              <a:t>Laurent MARBEUF demi-Frère de Napoléon. ???</a:t>
            </a:r>
          </a:p>
        </p:txBody>
      </p:sp>
      <p:pic>
        <p:nvPicPr>
          <p:cNvPr id="4" name="Espace réservé du contenu 3"/>
          <p:cNvPicPr>
            <a:picLocks noGrp="1" noChangeAspect="1"/>
          </p:cNvPicPr>
          <p:nvPr>
            <p:ph idx="1"/>
          </p:nvPr>
        </p:nvPicPr>
        <p:blipFill>
          <a:blip r:embed="rId2" cstate="print">
            <a:alphaModFix/>
            <a:lum/>
          </a:blip>
          <a:srcRect/>
          <a:stretch>
            <a:fillRect/>
          </a:stretch>
        </p:blipFill>
        <p:spPr>
          <a:xfrm>
            <a:off x="1512928" y="1628799"/>
            <a:ext cx="3134889" cy="5061943"/>
          </a:xfrm>
        </p:spPr>
      </p:pic>
      <p:sp>
        <p:nvSpPr>
          <p:cNvPr id="5" name="Rectangle 4"/>
          <p:cNvSpPr/>
          <p:nvPr/>
        </p:nvSpPr>
        <p:spPr>
          <a:xfrm>
            <a:off x="4788024" y="1628800"/>
            <a:ext cx="4145664" cy="5478423"/>
          </a:xfrm>
          <a:prstGeom prst="rect">
            <a:avLst/>
          </a:prstGeom>
        </p:spPr>
        <p:txBody>
          <a:bodyPr wrap="square">
            <a:spAutoFit/>
          </a:bodyPr>
          <a:lstStyle/>
          <a:p>
            <a:pPr lvl="0" algn="ctr" hangingPunct="0"/>
            <a:r>
              <a:rPr lang="fr-FR" sz="1400" b="1" dirty="0">
                <a:solidFill>
                  <a:srgbClr val="000000"/>
                </a:solidFill>
                <a:latin typeface="Albany" pitchFamily="34"/>
                <a:ea typeface="HG Mincho Light J" pitchFamily="2"/>
                <a:cs typeface="Arial Unicode MS" pitchFamily="2"/>
              </a:rPr>
              <a:t>Officier d'ordonnance de sa majesté l'Empereur </a:t>
            </a:r>
            <a:r>
              <a:rPr lang="fr-FR" sz="1400" dirty="0">
                <a:solidFill>
                  <a:srgbClr val="000000"/>
                </a:solidFill>
                <a:latin typeface="Albany" pitchFamily="34"/>
                <a:ea typeface="HG Mincho Light J" pitchFamily="2"/>
                <a:cs typeface="Arial Unicode MS" pitchFamily="2"/>
              </a:rPr>
              <a:t>avec le Fils de Joséphine et fils adoptif de Napoléon </a:t>
            </a:r>
            <a:r>
              <a:rPr lang="fr-FR" sz="1400" b="1" dirty="0">
                <a:solidFill>
                  <a:srgbClr val="000000"/>
                </a:solidFill>
                <a:latin typeface="Albany" pitchFamily="34"/>
                <a:ea typeface="HG Mincho Light J" pitchFamily="2"/>
                <a:cs typeface="Arial Unicode MS" pitchFamily="2"/>
              </a:rPr>
              <a:t>Eugène de BEAUHARNAIS </a:t>
            </a:r>
            <a:r>
              <a:rPr lang="fr-FR" sz="1400" dirty="0">
                <a:solidFill>
                  <a:srgbClr val="000000"/>
                </a:solidFill>
                <a:latin typeface="Albany" pitchFamily="34"/>
                <a:ea typeface="HG Mincho Light J" pitchFamily="2"/>
                <a:cs typeface="Arial Unicode MS" pitchFamily="2"/>
              </a:rPr>
              <a:t>,</a:t>
            </a:r>
          </a:p>
          <a:p>
            <a:pPr lvl="0" algn="ctr" hangingPunct="0"/>
            <a:endParaRPr lang="fr-FR" sz="1400" dirty="0">
              <a:solidFill>
                <a:srgbClr val="000000"/>
              </a:solidFill>
              <a:latin typeface="Albany" pitchFamily="34"/>
              <a:ea typeface="HG Mincho Light J" pitchFamily="2"/>
              <a:cs typeface="Arial Unicode MS" pitchFamily="2"/>
            </a:endParaRPr>
          </a:p>
          <a:p>
            <a:pPr lvl="0" algn="ctr" hangingPunct="0"/>
            <a:r>
              <a:rPr lang="fr-FR" sz="1400" dirty="0">
                <a:solidFill>
                  <a:srgbClr val="000000"/>
                </a:solidFill>
                <a:latin typeface="Albany" pitchFamily="34"/>
                <a:ea typeface="HG Mincho Light J" pitchFamily="2"/>
                <a:cs typeface="Arial Unicode MS" pitchFamily="2"/>
              </a:rPr>
              <a:t> Il deviendra</a:t>
            </a:r>
            <a:r>
              <a:rPr lang="fr-FR" sz="1400" b="1" dirty="0">
                <a:solidFill>
                  <a:srgbClr val="000000"/>
                </a:solidFill>
                <a:latin typeface="Albany" pitchFamily="34"/>
                <a:ea typeface="HG Mincho Light J" pitchFamily="2"/>
                <a:cs typeface="Arial Unicode MS" pitchFamily="2"/>
              </a:rPr>
              <a:t> Chef d'Escadron des chasseurs à cheval de la Garde impériale toujours </a:t>
            </a:r>
            <a:r>
              <a:rPr lang="fr-FR" sz="1400" dirty="0">
                <a:solidFill>
                  <a:srgbClr val="000000"/>
                </a:solidFill>
                <a:latin typeface="Albany" pitchFamily="34"/>
                <a:ea typeface="HG Mincho Light J" pitchFamily="2"/>
                <a:cs typeface="Arial Unicode MS" pitchFamily="2"/>
              </a:rPr>
              <a:t>avec Eugène de BEAUHARNAIS</a:t>
            </a:r>
          </a:p>
          <a:p>
            <a:pPr lvl="0" algn="ctr" hangingPunct="0"/>
            <a:endParaRPr lang="fr-FR" sz="1400" dirty="0">
              <a:solidFill>
                <a:srgbClr val="000000"/>
              </a:solidFill>
              <a:latin typeface="Albany" pitchFamily="34"/>
              <a:ea typeface="HG Mincho Light J" pitchFamily="2"/>
              <a:cs typeface="Arial Unicode MS" pitchFamily="2"/>
            </a:endParaRPr>
          </a:p>
          <a:p>
            <a:pPr lvl="0" algn="ctr" hangingPunct="0"/>
            <a:r>
              <a:rPr lang="fr-FR" sz="1400" b="1" dirty="0">
                <a:solidFill>
                  <a:srgbClr val="000000"/>
                </a:solidFill>
                <a:latin typeface="Albany" pitchFamily="34"/>
                <a:ea typeface="HG Mincho Light J" pitchFamily="2"/>
                <a:cs typeface="Arial Unicode MS" pitchFamily="2"/>
              </a:rPr>
              <a:t>Puis Colonel Commandant  du 6° Régiment de Chevaux Légers </a:t>
            </a:r>
            <a:r>
              <a:rPr lang="fr-FR" sz="1400" dirty="0">
                <a:solidFill>
                  <a:srgbClr val="000000"/>
                </a:solidFill>
                <a:latin typeface="Albany" pitchFamily="34"/>
                <a:ea typeface="HG Mincho Light J" pitchFamily="2"/>
                <a:cs typeface="Arial Unicode MS" pitchFamily="2"/>
              </a:rPr>
              <a:t>encore sous les ordres </a:t>
            </a:r>
            <a:r>
              <a:rPr lang="fr-FR" sz="1400" b="1" dirty="0">
                <a:solidFill>
                  <a:srgbClr val="000000"/>
                </a:solidFill>
                <a:latin typeface="Albany" pitchFamily="34"/>
                <a:ea typeface="HG Mincho Light J" pitchFamily="2"/>
                <a:cs typeface="Arial Unicode MS" pitchFamily="2"/>
              </a:rPr>
              <a:t>d’Eugène  fils adoptif de </a:t>
            </a:r>
            <a:r>
              <a:rPr lang="fr-FR" sz="1400" b="1" dirty="0" err="1">
                <a:solidFill>
                  <a:srgbClr val="000000"/>
                </a:solidFill>
                <a:latin typeface="Albany" pitchFamily="34"/>
                <a:ea typeface="HG Mincho Light J" pitchFamily="2"/>
                <a:cs typeface="Arial Unicode MS" pitchFamily="2"/>
              </a:rPr>
              <a:t>Napoleon</a:t>
            </a:r>
            <a:endParaRPr lang="fr-FR" sz="1400" b="1" dirty="0">
              <a:solidFill>
                <a:srgbClr val="000000"/>
              </a:solidFill>
              <a:latin typeface="Albany" pitchFamily="34"/>
              <a:ea typeface="HG Mincho Light J" pitchFamily="2"/>
              <a:cs typeface="Arial Unicode MS" pitchFamily="2"/>
            </a:endParaRPr>
          </a:p>
          <a:p>
            <a:pPr lvl="0" algn="ctr" hangingPunct="0"/>
            <a:endParaRPr lang="fr-FR" sz="1400" b="1" dirty="0">
              <a:solidFill>
                <a:srgbClr val="000000"/>
              </a:solidFill>
              <a:latin typeface="Albany" pitchFamily="34"/>
              <a:ea typeface="HG Mincho Light J" pitchFamily="2"/>
              <a:cs typeface="Arial Unicode MS" pitchFamily="2"/>
            </a:endParaRPr>
          </a:p>
          <a:p>
            <a:pPr lvl="0" algn="ctr" hangingPunct="0"/>
            <a:r>
              <a:rPr lang="fr-FR" sz="1400" b="1" dirty="0">
                <a:solidFill>
                  <a:srgbClr val="000000"/>
                </a:solidFill>
                <a:latin typeface="Albany" pitchFamily="34"/>
                <a:ea typeface="HG Mincho Light J" pitchFamily="2"/>
                <a:cs typeface="Arial Unicode MS" pitchFamily="2"/>
              </a:rPr>
              <a:t>Sera fait baron d’Empire   par Napoléon </a:t>
            </a:r>
          </a:p>
          <a:p>
            <a:pPr lvl="0" algn="ctr" hangingPunct="0"/>
            <a:endParaRPr lang="fr-FR" sz="1400" b="1" dirty="0">
              <a:solidFill>
                <a:srgbClr val="000000"/>
              </a:solidFill>
              <a:latin typeface="Albany" pitchFamily="34"/>
              <a:ea typeface="HG Mincho Light J" pitchFamily="2"/>
              <a:cs typeface="Arial Unicode MS" pitchFamily="2"/>
            </a:endParaRPr>
          </a:p>
          <a:p>
            <a:pPr lvl="0" algn="ctr" hangingPunct="0"/>
            <a:r>
              <a:rPr lang="fr-FR" sz="1400" b="1" dirty="0">
                <a:solidFill>
                  <a:srgbClr val="000000"/>
                </a:solidFill>
                <a:latin typeface="Albany" pitchFamily="34"/>
                <a:ea typeface="HG Mincho Light J" pitchFamily="2"/>
                <a:cs typeface="Arial Unicode MS" pitchFamily="2"/>
              </a:rPr>
              <a:t>Laurent MARBEUF </a:t>
            </a:r>
            <a:r>
              <a:rPr lang="fr-FR" sz="1400" dirty="0">
                <a:solidFill>
                  <a:srgbClr val="000000"/>
                </a:solidFill>
                <a:latin typeface="Albany" pitchFamily="34"/>
                <a:ea typeface="HG Mincho Light J" pitchFamily="2"/>
                <a:cs typeface="Arial Unicode MS" pitchFamily="2"/>
              </a:rPr>
              <a:t>sera jusqu’ à sa mort prématurée  à 26 ans </a:t>
            </a:r>
          </a:p>
          <a:p>
            <a:pPr lvl="0" algn="ctr" hangingPunct="0"/>
            <a:r>
              <a:rPr lang="fr-FR" sz="1400" b="1" dirty="0">
                <a:solidFill>
                  <a:srgbClr val="000000"/>
                </a:solidFill>
                <a:latin typeface="Albany" pitchFamily="34"/>
                <a:ea typeface="HG Mincho Light J" pitchFamily="2"/>
                <a:cs typeface="Arial Unicode MS" pitchFamily="2"/>
              </a:rPr>
              <a:t> au plus près de l'Empereur et de son fils adoptif</a:t>
            </a:r>
          </a:p>
          <a:p>
            <a:pPr lvl="0" algn="ctr" hangingPunct="0"/>
            <a:endParaRPr lang="fr-FR" sz="1400" b="1" dirty="0">
              <a:solidFill>
                <a:srgbClr val="000000"/>
              </a:solidFill>
              <a:latin typeface="Albany" pitchFamily="34"/>
              <a:ea typeface="HG Mincho Light J" pitchFamily="2"/>
              <a:cs typeface="Arial Unicode MS" pitchFamily="2"/>
            </a:endParaRPr>
          </a:p>
          <a:p>
            <a:pPr lvl="0" algn="ctr" hangingPunct="0"/>
            <a:r>
              <a:rPr lang="fr-FR" sz="1400" b="1" dirty="0">
                <a:solidFill>
                  <a:srgbClr val="000000"/>
                </a:solidFill>
                <a:highlight>
                  <a:srgbClr val="FFFF00"/>
                </a:highlight>
                <a:latin typeface="Albany" pitchFamily="34"/>
                <a:ea typeface="HG Mincho Light J" pitchFamily="2"/>
                <a:cs typeface="Arial Unicode MS" pitchFamily="2"/>
              </a:rPr>
              <a:t>Faisait partie du premier cercle autour de Napoléon</a:t>
            </a:r>
          </a:p>
          <a:p>
            <a:pPr lvl="0" algn="ctr" hangingPunct="0"/>
            <a:r>
              <a:rPr lang="fr-FR" sz="1400" b="1" dirty="0">
                <a:solidFill>
                  <a:srgbClr val="000000"/>
                </a:solidFill>
                <a:highlight>
                  <a:srgbClr val="FFFF00"/>
                </a:highlight>
                <a:latin typeface="Albany" pitchFamily="34"/>
                <a:ea typeface="HG Mincho Light J" pitchFamily="2"/>
                <a:cs typeface="Arial Unicode MS" pitchFamily="2"/>
              </a:rPr>
              <a:t>Dont il avait un semblant de regard</a:t>
            </a:r>
          </a:p>
          <a:p>
            <a:pPr lvl="0" algn="ctr" hangingPunct="0"/>
            <a:endParaRPr lang="fr-FR" sz="1400" b="1" dirty="0">
              <a:solidFill>
                <a:srgbClr val="000000"/>
              </a:solidFill>
              <a:highlight>
                <a:srgbClr val="FFFF00"/>
              </a:highlight>
              <a:latin typeface="Albany" pitchFamily="34"/>
              <a:ea typeface="HG Mincho Light J" pitchFamily="2"/>
              <a:cs typeface="Arial Unicode MS" pitchFamily="2"/>
            </a:endParaRPr>
          </a:p>
          <a:p>
            <a:pPr lvl="0" hangingPunct="0"/>
            <a:endParaRPr lang="fr-FR" sz="1400" dirty="0">
              <a:solidFill>
                <a:srgbClr val="000000"/>
              </a:solidFill>
              <a:latin typeface="Albany" pitchFamily="34"/>
              <a:ea typeface="HG Mincho Light J" pitchFamily="2"/>
              <a:cs typeface="Arial Unicode MS" pitchFamily="2"/>
            </a:endParaRPr>
          </a:p>
        </p:txBody>
      </p:sp>
      <p:pic>
        <p:nvPicPr>
          <p:cNvPr id="3" name="Image 2">
            <a:extLst>
              <a:ext uri="{FF2B5EF4-FFF2-40B4-BE49-F238E27FC236}">
                <a16:creationId xmlns:a16="http://schemas.microsoft.com/office/drawing/2014/main" id="{CAF131DA-E6AD-B6BA-2CBB-D2F9C25A6385}"/>
              </a:ext>
            </a:extLst>
          </p:cNvPr>
          <p:cNvPicPr>
            <a:picLocks noChangeAspect="1"/>
          </p:cNvPicPr>
          <p:nvPr/>
        </p:nvPicPr>
        <p:blipFill>
          <a:blip r:embed="rId3"/>
          <a:stretch>
            <a:fillRect/>
          </a:stretch>
        </p:blipFill>
        <p:spPr>
          <a:xfrm>
            <a:off x="1512928" y="1604456"/>
            <a:ext cx="3134889" cy="5061943"/>
          </a:xfrm>
          <a:prstGeom prst="rect">
            <a:avLst/>
          </a:prstGeom>
        </p:spPr>
      </p:pic>
      <p:pic>
        <p:nvPicPr>
          <p:cNvPr id="6" name="Image 5">
            <a:extLst>
              <a:ext uri="{FF2B5EF4-FFF2-40B4-BE49-F238E27FC236}">
                <a16:creationId xmlns:a16="http://schemas.microsoft.com/office/drawing/2014/main" id="{904D57C6-1A5F-6D64-5834-12E75927651E}"/>
              </a:ext>
            </a:extLst>
          </p:cNvPr>
          <p:cNvPicPr>
            <a:picLocks noChangeAspect="1"/>
          </p:cNvPicPr>
          <p:nvPr/>
        </p:nvPicPr>
        <p:blipFill>
          <a:blip r:embed="rId4"/>
          <a:stretch>
            <a:fillRect/>
          </a:stretch>
        </p:blipFill>
        <p:spPr>
          <a:xfrm>
            <a:off x="2411760" y="1604456"/>
            <a:ext cx="1854323" cy="1824544"/>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 calcmode="lin" valueType="num">
                                      <p:cBhvr additive="base">
                                        <p:cTn id="32"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5">
                                            <p:txEl>
                                              <p:pRg st="8" end="8"/>
                                            </p:txEl>
                                          </p:spTgt>
                                        </p:tgtEl>
                                        <p:attrNameLst>
                                          <p:attrName>style.visibility</p:attrName>
                                        </p:attrNameLst>
                                      </p:cBhvr>
                                      <p:to>
                                        <p:strVal val="visible"/>
                                      </p:to>
                                    </p:set>
                                    <p:anim calcmode="lin" valueType="num">
                                      <p:cBhvr additive="base">
                                        <p:cTn id="38"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 calcmode="lin" valueType="num">
                                      <p:cBhvr additive="base">
                                        <p:cTn id="42"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
                                            <p:txEl>
                                              <p:pRg st="11" end="11"/>
                                            </p:txEl>
                                          </p:spTgt>
                                        </p:tgtEl>
                                        <p:attrNameLst>
                                          <p:attrName>style.visibility</p:attrName>
                                        </p:attrNameLst>
                                      </p:cBhvr>
                                      <p:to>
                                        <p:strVal val="visible"/>
                                      </p:to>
                                    </p:set>
                                    <p:anim calcmode="lin" valueType="num">
                                      <p:cBhvr additive="base">
                                        <p:cTn id="48"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
                                            <p:txEl>
                                              <p:pRg st="11" end="11"/>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5">
                                            <p:txEl>
                                              <p:pRg st="12" end="12"/>
                                            </p:txEl>
                                          </p:spTgt>
                                        </p:tgtEl>
                                        <p:attrNameLst>
                                          <p:attrName>style.visibility</p:attrName>
                                        </p:attrNameLst>
                                      </p:cBhvr>
                                      <p:to>
                                        <p:strVal val="visible"/>
                                      </p:to>
                                    </p:set>
                                    <p:anim calcmode="lin" valueType="num">
                                      <p:cBhvr additive="base">
                                        <p:cTn id="52"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barn(inVertical)">
                                      <p:cBhvr>
                                        <p:cTn id="5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60155" y="-243408"/>
            <a:ext cx="7498080" cy="1143000"/>
          </a:xfrm>
        </p:spPr>
        <p:txBody>
          <a:bodyPr>
            <a:normAutofit/>
          </a:bodyPr>
          <a:lstStyle/>
          <a:p>
            <a:pPr algn="ctr"/>
            <a:r>
              <a:rPr lang="fr-FR" sz="2400" dirty="0">
                <a:highlight>
                  <a:srgbClr val="FFFF00"/>
                </a:highlight>
              </a:rPr>
              <a:t>Décès de MARBEUF le 20 Septembre 1786 à BASTI</a:t>
            </a:r>
            <a:r>
              <a:rPr lang="fr-FR" sz="2400" dirty="0"/>
              <a:t>A</a:t>
            </a:r>
          </a:p>
        </p:txBody>
      </p:sp>
      <p:pic>
        <p:nvPicPr>
          <p:cNvPr id="22529" name="Picture 1" descr="C:\Users\Yannig\Documents\th (70).jpg"/>
          <p:cNvPicPr>
            <a:picLocks noGrp="1" noChangeAspect="1" noChangeArrowheads="1"/>
          </p:cNvPicPr>
          <p:nvPr>
            <p:ph idx="1"/>
          </p:nvPr>
        </p:nvPicPr>
        <p:blipFill>
          <a:blip r:embed="rId2" cstate="print"/>
          <a:srcRect/>
          <a:stretch>
            <a:fillRect/>
          </a:stretch>
        </p:blipFill>
        <p:spPr bwMode="auto">
          <a:xfrm>
            <a:off x="117252" y="899592"/>
            <a:ext cx="3949023" cy="3348590"/>
          </a:xfrm>
          <a:prstGeom prst="rect">
            <a:avLst/>
          </a:prstGeom>
          <a:noFill/>
        </p:spPr>
      </p:pic>
      <p:sp>
        <p:nvSpPr>
          <p:cNvPr id="5" name="Rectangle 4"/>
          <p:cNvSpPr/>
          <p:nvPr/>
        </p:nvSpPr>
        <p:spPr>
          <a:xfrm>
            <a:off x="4067944" y="692696"/>
            <a:ext cx="4885127" cy="5755422"/>
          </a:xfrm>
          <a:prstGeom prst="rect">
            <a:avLst/>
          </a:prstGeom>
        </p:spPr>
        <p:txBody>
          <a:bodyPr wrap="square">
            <a:spAutoFit/>
          </a:bodyPr>
          <a:lstStyle/>
          <a:p>
            <a:pPr marL="285750" lvl="0" indent="-285750">
              <a:buFont typeface="Wingdings" panose="05000000000000000000" pitchFamily="2" charset="2"/>
              <a:buChar char="Ø"/>
            </a:pPr>
            <a:r>
              <a:rPr lang="fr-FR" sz="1600" b="1" dirty="0"/>
              <a:t>Le 26 Mai 1786 </a:t>
            </a:r>
            <a:r>
              <a:rPr lang="fr-FR" sz="1600" dirty="0">
                <a:highlight>
                  <a:srgbClr val="FFFF00"/>
                </a:highlight>
              </a:rPr>
              <a:t>Catherine MARBEUF avait donné à son vieux Comte son premier fils Laurent</a:t>
            </a:r>
          </a:p>
          <a:p>
            <a:pPr lvl="0" algn="ctr"/>
            <a:endParaRPr lang="fr-FR" sz="1600" dirty="0">
              <a:highlight>
                <a:srgbClr val="FFFF00"/>
              </a:highlight>
            </a:endParaRPr>
          </a:p>
          <a:p>
            <a:pPr marL="285750" lvl="0" indent="-285750" algn="ctr">
              <a:buFont typeface="Wingdings" panose="05000000000000000000" pitchFamily="2" charset="2"/>
              <a:buChar char="Ø"/>
            </a:pPr>
            <a:r>
              <a:rPr lang="fr-FR" sz="1600" b="1" dirty="0"/>
              <a:t>Le 15 Septembre 1786 </a:t>
            </a:r>
          </a:p>
          <a:p>
            <a:pPr lvl="0" algn="ctr"/>
            <a:r>
              <a:rPr lang="fr-FR" sz="1600" dirty="0">
                <a:highlight>
                  <a:srgbClr val="FFFF00"/>
                </a:highlight>
              </a:rPr>
              <a:t>Napoléon débarquait en CORSE</a:t>
            </a:r>
          </a:p>
          <a:p>
            <a:pPr lvl="0" algn="ctr"/>
            <a:r>
              <a:rPr lang="fr-FR" sz="1600" dirty="0"/>
              <a:t> pour un congé de 6 mois</a:t>
            </a:r>
          </a:p>
          <a:p>
            <a:pPr lvl="0" algn="ctr"/>
            <a:endParaRPr lang="fr-FR" sz="1600" dirty="0"/>
          </a:p>
          <a:p>
            <a:pPr marL="285750" lvl="0" indent="-285750" algn="ctr">
              <a:buFont typeface="Wingdings" panose="05000000000000000000" pitchFamily="2" charset="2"/>
              <a:buChar char="Ø"/>
            </a:pPr>
            <a:r>
              <a:rPr lang="fr-FR" sz="1600" b="1" dirty="0"/>
              <a:t>Le 20 Septembre 1786 </a:t>
            </a:r>
          </a:p>
          <a:p>
            <a:pPr lvl="0" algn="ctr"/>
            <a:r>
              <a:rPr lang="fr-FR" sz="1600" dirty="0"/>
              <a:t>,MARBEUF s’éteignait à CARGEZE</a:t>
            </a:r>
          </a:p>
          <a:p>
            <a:pPr lvl="0" algn="ctr"/>
            <a:r>
              <a:rPr lang="fr-FR" sz="1600" dirty="0"/>
              <a:t> </a:t>
            </a:r>
          </a:p>
          <a:p>
            <a:pPr lvl="0" algn="ctr"/>
            <a:r>
              <a:rPr lang="fr-FR" sz="1600" dirty="0"/>
              <a:t>Letizia avec Napoléon assistèrent  à BASTIA ou il avait été le tout puissant Gouverneur de La CORSE</a:t>
            </a:r>
          </a:p>
          <a:p>
            <a:pPr lvl="0" algn="ctr"/>
            <a:r>
              <a:rPr lang="fr-FR" sz="1600" dirty="0"/>
              <a:t>aux obsèques dans la cathédrale où il fut inhumé et repose encore aujourd'hui</a:t>
            </a:r>
          </a:p>
          <a:p>
            <a:pPr lvl="0" algn="ctr"/>
            <a:endParaRPr lang="fr-FR" sz="1600" b="1" dirty="0"/>
          </a:p>
          <a:p>
            <a:pPr lvl="0" algn="ctr"/>
            <a:r>
              <a:rPr lang="fr-FR" sz="1600" b="1" dirty="0"/>
              <a:t>24 février 1785 </a:t>
            </a:r>
            <a:r>
              <a:rPr lang="fr-FR" sz="1600" dirty="0"/>
              <a:t>au décès à 38 ans de son Père </a:t>
            </a:r>
          </a:p>
          <a:p>
            <a:pPr lvl="0" algn="ctr"/>
            <a:r>
              <a:rPr lang="fr-FR" sz="1600" dirty="0"/>
              <a:t>Carlo BUONAPARTE  à Montpellier </a:t>
            </a:r>
          </a:p>
          <a:p>
            <a:pPr lvl="0" algn="ctr"/>
            <a:r>
              <a:rPr lang="fr-FR" sz="1600" dirty="0"/>
              <a:t>Ni Letizia ni Napoléon n'avaient fait le déplacement.</a:t>
            </a:r>
          </a:p>
          <a:p>
            <a:pPr lvl="0" algn="ctr"/>
            <a:endParaRPr lang="fr-FR" sz="1600" dirty="0"/>
          </a:p>
          <a:p>
            <a:pPr lvl="0" algn="ctr"/>
            <a:r>
              <a:rPr lang="fr-FR" sz="1600" dirty="0"/>
              <a:t>A la demande du Maire de MONTPELLIER concernant l’édification d’un monument pour son Père, </a:t>
            </a:r>
          </a:p>
          <a:p>
            <a:pPr lvl="0" algn="ctr"/>
            <a:r>
              <a:rPr lang="fr-FR" sz="1600" dirty="0">
                <a:highlight>
                  <a:srgbClr val="FFFF00"/>
                </a:highlight>
              </a:rPr>
              <a:t>Napoléon  devenu Empereur répondit..  </a:t>
            </a:r>
          </a:p>
          <a:p>
            <a:pPr lvl="0" algn="ctr"/>
            <a:r>
              <a:rPr lang="fr-FR" sz="1600" dirty="0">
                <a:highlight>
                  <a:srgbClr val="FFFF00"/>
                </a:highlight>
              </a:rPr>
              <a:t> </a:t>
            </a:r>
            <a:r>
              <a:rPr lang="fr-FR" sz="1600" b="1" i="1" dirty="0">
                <a:highlight>
                  <a:srgbClr val="FFFF00"/>
                </a:highlight>
              </a:rPr>
              <a:t>» N’en faite Rien !! »</a:t>
            </a:r>
          </a:p>
        </p:txBody>
      </p:sp>
      <p:pic>
        <p:nvPicPr>
          <p:cNvPr id="4" name="Image 3">
            <a:extLst>
              <a:ext uri="{FF2B5EF4-FFF2-40B4-BE49-F238E27FC236}">
                <a16:creationId xmlns:a16="http://schemas.microsoft.com/office/drawing/2014/main" id="{9BA81A8E-D0FA-5BD3-F05F-7EF744B11924}"/>
              </a:ext>
            </a:extLst>
          </p:cNvPr>
          <p:cNvPicPr>
            <a:picLocks noChangeAspect="1"/>
          </p:cNvPicPr>
          <p:nvPr/>
        </p:nvPicPr>
        <p:blipFill>
          <a:blip r:embed="rId3"/>
          <a:stretch>
            <a:fillRect/>
          </a:stretch>
        </p:blipFill>
        <p:spPr>
          <a:xfrm>
            <a:off x="117252" y="4459197"/>
            <a:ext cx="3945528" cy="2235142"/>
          </a:xfrm>
          <a:prstGeom prst="rect">
            <a:avLst/>
          </a:prstGeom>
        </p:spPr>
      </p:pic>
      <p:sp>
        <p:nvSpPr>
          <p:cNvPr id="3" name="Flèche : haut 2">
            <a:extLst>
              <a:ext uri="{FF2B5EF4-FFF2-40B4-BE49-F238E27FC236}">
                <a16:creationId xmlns:a16="http://schemas.microsoft.com/office/drawing/2014/main" id="{A9E777DC-5F70-B31E-B625-6DE76DF7D293}"/>
              </a:ext>
            </a:extLst>
          </p:cNvPr>
          <p:cNvSpPr/>
          <p:nvPr/>
        </p:nvSpPr>
        <p:spPr>
          <a:xfrm rot="18855970">
            <a:off x="2574528" y="5855912"/>
            <a:ext cx="288032" cy="57606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p:cTn id="13"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5">
                                            <p:txEl>
                                              <p:pRg st="2" end="2"/>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 calcmode="lin" valueType="num">
                                      <p:cBhvr>
                                        <p:cTn id="1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0" dur="500"/>
                                        <p:tgtEl>
                                          <p:spTgt spid="5">
                                            <p:txEl>
                                              <p:pRg st="3" end="3"/>
                                            </p:txEl>
                                          </p:spTgt>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p:cTn id="23"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4"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5" dur="5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 calcmode="lin" valueType="num">
                                      <p:cBhvr additive="base">
                                        <p:cTn id="30"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 calcmode="lin" valueType="num">
                                      <p:cBhvr additive="base">
                                        <p:cTn id="34"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 calcmode="lin" valueType="num">
                                      <p:cBhvr additive="base">
                                        <p:cTn id="40"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
                                            <p:txEl>
                                              <p:pRg st="9" end="9"/>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5">
                                            <p:txEl>
                                              <p:pRg st="10" end="10"/>
                                            </p:txEl>
                                          </p:spTgt>
                                        </p:tgtEl>
                                        <p:attrNameLst>
                                          <p:attrName>style.visibility</p:attrName>
                                        </p:attrNameLst>
                                      </p:cBhvr>
                                      <p:to>
                                        <p:strVal val="visible"/>
                                      </p:to>
                                    </p:set>
                                    <p:anim calcmode="lin" valueType="num">
                                      <p:cBhvr additive="base">
                                        <p:cTn id="44"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Effect transition="in" filter="fade">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barn(inVertical)">
                                      <p:cBhvr>
                                        <p:cTn id="57" dur="500"/>
                                        <p:tgtEl>
                                          <p:spTgt spid="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5">
                                            <p:txEl>
                                              <p:pRg st="12" end="12"/>
                                            </p:txEl>
                                          </p:spTgt>
                                        </p:tgtEl>
                                        <p:attrNameLst>
                                          <p:attrName>style.visibility</p:attrName>
                                        </p:attrNameLst>
                                      </p:cBhvr>
                                      <p:to>
                                        <p:strVal val="visible"/>
                                      </p:to>
                                    </p:set>
                                    <p:anim calcmode="lin" valueType="num">
                                      <p:cBhvr additive="base">
                                        <p:cTn id="62"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5">
                                            <p:txEl>
                                              <p:pRg st="12" end="12"/>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5">
                                            <p:txEl>
                                              <p:pRg st="13" end="13"/>
                                            </p:txEl>
                                          </p:spTgt>
                                        </p:tgtEl>
                                        <p:attrNameLst>
                                          <p:attrName>style.visibility</p:attrName>
                                        </p:attrNameLst>
                                      </p:cBhvr>
                                      <p:to>
                                        <p:strVal val="visible"/>
                                      </p:to>
                                    </p:set>
                                    <p:anim calcmode="lin" valueType="num">
                                      <p:cBhvr additive="base">
                                        <p:cTn id="66"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5">
                                            <p:txEl>
                                              <p:pRg st="13" end="13"/>
                                            </p:txEl>
                                          </p:spTgt>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5">
                                            <p:txEl>
                                              <p:pRg st="14" end="14"/>
                                            </p:txEl>
                                          </p:spTgt>
                                        </p:tgtEl>
                                        <p:attrNameLst>
                                          <p:attrName>style.visibility</p:attrName>
                                        </p:attrNameLst>
                                      </p:cBhvr>
                                      <p:to>
                                        <p:strVal val="visible"/>
                                      </p:to>
                                    </p:set>
                                    <p:anim calcmode="lin" valueType="num">
                                      <p:cBhvr additive="base">
                                        <p:cTn id="70"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5">
                                            <p:txEl>
                                              <p:pRg st="16" end="16"/>
                                            </p:txEl>
                                          </p:spTgt>
                                        </p:tgtEl>
                                        <p:attrNameLst>
                                          <p:attrName>style.visibility</p:attrName>
                                        </p:attrNameLst>
                                      </p:cBhvr>
                                      <p:to>
                                        <p:strVal val="visible"/>
                                      </p:to>
                                    </p:set>
                                    <p:anim calcmode="lin" valueType="num">
                                      <p:cBhvr additive="base">
                                        <p:cTn id="76" dur="500" fill="hold"/>
                                        <p:tgtEl>
                                          <p:spTgt spid="5">
                                            <p:txEl>
                                              <p:pRg st="16" end="16"/>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5">
                                            <p:txEl>
                                              <p:pRg st="16" end="16"/>
                                            </p:txEl>
                                          </p:spTgt>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5">
                                            <p:txEl>
                                              <p:pRg st="17" end="17"/>
                                            </p:txEl>
                                          </p:spTgt>
                                        </p:tgtEl>
                                        <p:attrNameLst>
                                          <p:attrName>style.visibility</p:attrName>
                                        </p:attrNameLst>
                                      </p:cBhvr>
                                      <p:to>
                                        <p:strVal val="visible"/>
                                      </p:to>
                                    </p:set>
                                    <p:anim calcmode="lin" valueType="num">
                                      <p:cBhvr additive="base">
                                        <p:cTn id="80" dur="500" fill="hold"/>
                                        <p:tgtEl>
                                          <p:spTgt spid="5">
                                            <p:txEl>
                                              <p:pRg st="17" end="17"/>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5">
                                            <p:txEl>
                                              <p:pRg st="17" end="17"/>
                                            </p:txEl>
                                          </p:spTgt>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5">
                                            <p:txEl>
                                              <p:pRg st="18" end="18"/>
                                            </p:txEl>
                                          </p:spTgt>
                                        </p:tgtEl>
                                        <p:attrNameLst>
                                          <p:attrName>style.visibility</p:attrName>
                                        </p:attrNameLst>
                                      </p:cBhvr>
                                      <p:to>
                                        <p:strVal val="visible"/>
                                      </p:to>
                                    </p:set>
                                    <p:anim calcmode="lin" valueType="num">
                                      <p:cBhvr additive="base">
                                        <p:cTn id="84" dur="500" fill="hold"/>
                                        <p:tgtEl>
                                          <p:spTgt spid="5">
                                            <p:txEl>
                                              <p:pRg st="18" end="18"/>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5">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C25D645-B688-30D6-1DA5-2C281A81C07E}"/>
              </a:ext>
            </a:extLst>
          </p:cNvPr>
          <p:cNvPicPr>
            <a:picLocks noChangeAspect="1"/>
          </p:cNvPicPr>
          <p:nvPr/>
        </p:nvPicPr>
        <p:blipFill>
          <a:blip r:embed="rId2"/>
          <a:stretch>
            <a:fillRect/>
          </a:stretch>
        </p:blipFill>
        <p:spPr>
          <a:xfrm>
            <a:off x="2627784" y="116632"/>
            <a:ext cx="4752528" cy="6624736"/>
          </a:xfrm>
          <a:prstGeom prst="rect">
            <a:avLst/>
          </a:prstGeom>
        </p:spPr>
      </p:pic>
    </p:spTree>
    <p:extLst>
      <p:ext uri="{BB962C8B-B14F-4D97-AF65-F5344CB8AC3E}">
        <p14:creationId xmlns:p14="http://schemas.microsoft.com/office/powerpoint/2010/main" val="1840420265"/>
      </p:ext>
    </p:extLst>
  </p:cSld>
  <p:clrMapOvr>
    <a:masterClrMapping/>
  </p:clrMapOvr>
  <p:transition>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CC5CB80-4078-A1DA-C538-0B5450B24810}"/>
              </a:ext>
            </a:extLst>
          </p:cNvPr>
          <p:cNvSpPr txBox="1"/>
          <p:nvPr/>
        </p:nvSpPr>
        <p:spPr>
          <a:xfrm>
            <a:off x="1028520" y="43458"/>
            <a:ext cx="8100392" cy="6771084"/>
          </a:xfrm>
          <a:prstGeom prst="rect">
            <a:avLst/>
          </a:prstGeom>
          <a:noFill/>
        </p:spPr>
        <p:txBody>
          <a:bodyPr wrap="square">
            <a:spAutoFit/>
          </a:bodyPr>
          <a:lstStyle/>
          <a:p>
            <a:r>
              <a:rPr lang="fr-FR" sz="1400" b="1" dirty="0"/>
              <a:t>Au moment de sa mort MARBEUF était en train d'établir la description locale et militaire de l'île de Corse et une douzaine de mémoires sur les différentes places de l'île contenus dans 8 grands Atlas dressés par différents ingénieurs du roi ces mémoires donne un maximum d'informations, ainsi y apprend-on qu'on travaille actuellement  à la route de communication d'Ajaccio à Corte et il est bien à désirer qu'elle soit bientôt finie pour établir le commerce intérieur de l'île avec Marseille de préférence à l'Italie </a:t>
            </a:r>
          </a:p>
          <a:p>
            <a:endParaRPr lang="fr-FR" sz="1400" b="1" dirty="0"/>
          </a:p>
          <a:p>
            <a:r>
              <a:rPr lang="fr-FR" sz="1400" b="1" dirty="0"/>
              <a:t>Le développement des routes doit aussi rendre un rendre praticable la correspondance mutuelle des postes ces mémoires donnent aussi le nombre d'habitants  par village </a:t>
            </a:r>
          </a:p>
          <a:p>
            <a:r>
              <a:rPr lang="fr-FR" sz="1400" b="1" dirty="0"/>
              <a:t>avec leurs édifices civils religieux et militaires.</a:t>
            </a:r>
          </a:p>
          <a:p>
            <a:endParaRPr lang="fr-FR" sz="1400" b="1" dirty="0"/>
          </a:p>
          <a:p>
            <a:r>
              <a:rPr lang="fr-FR" sz="1400" b="1" dirty="0"/>
              <a:t>MARBEUF regardé comme un homme qui s'est beaucoup occupé de la CORSE :</a:t>
            </a:r>
          </a:p>
          <a:p>
            <a:r>
              <a:rPr lang="fr-FR" sz="1400" b="1" dirty="0"/>
              <a:t>routes ,communication postes, fortifications tours, forêts</a:t>
            </a:r>
          </a:p>
          <a:p>
            <a:endParaRPr lang="fr-FR" sz="1400" b="1" dirty="0"/>
          </a:p>
          <a:p>
            <a:r>
              <a:rPr lang="fr-FR" sz="1400" b="1" dirty="0"/>
              <a:t> laissant un  temps le souvenir d'un honnête homme ,adepte des idées physiocratiques.</a:t>
            </a:r>
          </a:p>
          <a:p>
            <a:endParaRPr lang="fr-FR" sz="1400" b="1" dirty="0"/>
          </a:p>
          <a:p>
            <a:r>
              <a:rPr lang="fr-FR" sz="1400" b="1" dirty="0"/>
              <a:t> Il suggérait aux corses de remplacer l'élevage de la chèvre par celui du mouton de cultiver le mûrier d'élever des vers à soie, d'améliorer la culture des oliviers, d’assécher les marais ,de promouvoir la pêche et l'exportation des huiles </a:t>
            </a:r>
          </a:p>
          <a:p>
            <a:endParaRPr lang="fr-FR" sz="1400" b="1" dirty="0"/>
          </a:p>
          <a:p>
            <a:r>
              <a:rPr lang="fr-FR" sz="1400" b="1" dirty="0"/>
              <a:t>Le 19e siècle considérera Marbeuf comme un bon administrateur au point de baptiser le principal lycée de l'île à Bastia le lycée MARBEUF </a:t>
            </a:r>
          </a:p>
          <a:p>
            <a:endParaRPr lang="fr-FR" sz="1400" b="1" dirty="0"/>
          </a:p>
          <a:p>
            <a:r>
              <a:rPr lang="fr-FR" sz="1400" b="1" dirty="0"/>
              <a:t>En revanche le 20e siècle a regardé MARBEUF  plutôt comme un gouverneur colonial et c’est ainsi que le lycée Marbeuf ne porte plus aujourd'hui le nom de celui sans qui Napoléon n'aurait jamais pu être ce qu'il fut ..</a:t>
            </a:r>
          </a:p>
          <a:p>
            <a:endParaRPr lang="fr-FR" sz="1400" b="1" dirty="0"/>
          </a:p>
          <a:p>
            <a:r>
              <a:rPr lang="fr-FR" sz="1400" b="1" dirty="0"/>
              <a:t>Il y a quelques années j’ai remonté la  rue MARBEUF à CARGERZE qui monte au pigeonnier seul  vestiges  de  son ancien château.</a:t>
            </a:r>
          </a:p>
          <a:p>
            <a:pPr algn="ctr"/>
            <a:r>
              <a:rPr lang="fr-FR" sz="1400" b="1" dirty="0"/>
              <a:t>A RENNES nous avons ,nous,  en mémoire du Gouverneur de la CORSE</a:t>
            </a:r>
          </a:p>
          <a:p>
            <a:pPr algn="ctr"/>
            <a:r>
              <a:rPr lang="fr-FR" sz="1400" b="1" dirty="0"/>
              <a:t>Le Boulevard MARBEUF</a:t>
            </a:r>
          </a:p>
        </p:txBody>
      </p:sp>
    </p:spTree>
    <p:extLst>
      <p:ext uri="{BB962C8B-B14F-4D97-AF65-F5344CB8AC3E}">
        <p14:creationId xmlns:p14="http://schemas.microsoft.com/office/powerpoint/2010/main" val="28992623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 calcmode="lin" valueType="num">
                                      <p:cBhvr additive="base">
                                        <p:cTn id="4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 calcmode="lin" valueType="num">
                                      <p:cBhvr additive="base">
                                        <p:cTn id="5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16" end="16"/>
                                            </p:txEl>
                                          </p:spTgt>
                                        </p:tgtEl>
                                        <p:attrNameLst>
                                          <p:attrName>style.visibility</p:attrName>
                                        </p:attrNameLst>
                                      </p:cBhvr>
                                      <p:to>
                                        <p:strVal val="visible"/>
                                      </p:to>
                                    </p:set>
                                    <p:anim calcmode="lin" valueType="num">
                                      <p:cBhvr additive="base">
                                        <p:cTn id="5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17" end="17"/>
                                            </p:txEl>
                                          </p:spTgt>
                                        </p:tgtEl>
                                        <p:attrNameLst>
                                          <p:attrName>style.visibility</p:attrName>
                                        </p:attrNameLst>
                                      </p:cBhvr>
                                      <p:to>
                                        <p:strVal val="visible"/>
                                      </p:to>
                                    </p:set>
                                    <p:anim calcmode="lin" valueType="num">
                                      <p:cBhvr additive="base">
                                        <p:cTn id="63"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18" end="18"/>
                                            </p:txEl>
                                          </p:spTgt>
                                        </p:tgtEl>
                                        <p:attrNameLst>
                                          <p:attrName>style.visibility</p:attrName>
                                        </p:attrNameLst>
                                      </p:cBhvr>
                                      <p:to>
                                        <p:strVal val="visible"/>
                                      </p:to>
                                    </p:set>
                                    <p:anim calcmode="lin" valueType="num">
                                      <p:cBhvr additive="base">
                                        <p:cTn id="69"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200" dirty="0"/>
              <a:t>Napoléon et le rennais  Louis MARBEUF</a:t>
            </a:r>
            <a:br>
              <a:rPr lang="fr-FR" sz="3200" dirty="0"/>
            </a:br>
            <a:r>
              <a:rPr lang="fr-FR" sz="3200" dirty="0"/>
              <a:t>Reste « l’Ombre des doutes.  »</a:t>
            </a:r>
          </a:p>
        </p:txBody>
      </p:sp>
      <p:pic>
        <p:nvPicPr>
          <p:cNvPr id="5" name="Image 4"/>
          <p:cNvPicPr>
            <a:picLocks noChangeAspect="1"/>
          </p:cNvPicPr>
          <p:nvPr/>
        </p:nvPicPr>
        <p:blipFill>
          <a:blip r:embed="rId2" cstate="print">
            <a:alphaModFix/>
            <a:lum/>
          </a:blip>
          <a:srcRect/>
          <a:stretch>
            <a:fillRect/>
          </a:stretch>
        </p:blipFill>
        <p:spPr>
          <a:xfrm>
            <a:off x="3952618" y="1826895"/>
            <a:ext cx="2416311" cy="4298278"/>
          </a:xfrm>
          <a:prstGeom prst="rect">
            <a:avLst/>
          </a:prstGeom>
          <a:noFill/>
          <a:ln>
            <a:noFill/>
          </a:ln>
        </p:spPr>
      </p:pic>
      <p:pic>
        <p:nvPicPr>
          <p:cNvPr id="4" name="Image 3">
            <a:extLst>
              <a:ext uri="{FF2B5EF4-FFF2-40B4-BE49-F238E27FC236}">
                <a16:creationId xmlns:a16="http://schemas.microsoft.com/office/drawing/2014/main" id="{A95B2737-123D-3F88-1059-ABDA9742F568}"/>
              </a:ext>
            </a:extLst>
          </p:cNvPr>
          <p:cNvPicPr>
            <a:picLocks noChangeAspect="1"/>
          </p:cNvPicPr>
          <p:nvPr/>
        </p:nvPicPr>
        <p:blipFill>
          <a:blip r:embed="rId3"/>
          <a:stretch>
            <a:fillRect/>
          </a:stretch>
        </p:blipFill>
        <p:spPr>
          <a:xfrm>
            <a:off x="1259632" y="1819405"/>
            <a:ext cx="2592288" cy="4298278"/>
          </a:xfrm>
          <a:prstGeom prst="rect">
            <a:avLst/>
          </a:prstGeom>
        </p:spPr>
      </p:pic>
      <p:pic>
        <p:nvPicPr>
          <p:cNvPr id="7" name="Image 6">
            <a:extLst>
              <a:ext uri="{FF2B5EF4-FFF2-40B4-BE49-F238E27FC236}">
                <a16:creationId xmlns:a16="http://schemas.microsoft.com/office/drawing/2014/main" id="{E24C5987-3E0D-9FE4-1ECB-7888866B994A}"/>
              </a:ext>
            </a:extLst>
          </p:cNvPr>
          <p:cNvPicPr>
            <a:picLocks noChangeAspect="1"/>
          </p:cNvPicPr>
          <p:nvPr/>
        </p:nvPicPr>
        <p:blipFill>
          <a:blip r:embed="rId4"/>
          <a:stretch>
            <a:fillRect/>
          </a:stretch>
        </p:blipFill>
        <p:spPr>
          <a:xfrm>
            <a:off x="6483369" y="1819405"/>
            <a:ext cx="2416311" cy="4298278"/>
          </a:xfrm>
          <a:prstGeom prst="rect">
            <a:avLst/>
          </a:prstGeom>
        </p:spPr>
      </p:pic>
    </p:spTree>
  </p:cSld>
  <p:clrMapOvr>
    <a:masterClrMapping/>
  </p:clrMapOvr>
  <p:transition>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6685</TotalTime>
  <Words>7552</Words>
  <Application>Microsoft Office PowerPoint</Application>
  <PresentationFormat>Affichage à l'écran (4:3)</PresentationFormat>
  <Paragraphs>1029</Paragraphs>
  <Slides>75</Slides>
  <Notes>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75</vt:i4>
      </vt:variant>
    </vt:vector>
  </HeadingPairs>
  <TitlesOfParts>
    <vt:vector size="85" baseType="lpstr">
      <vt:lpstr>Albany</vt:lpstr>
      <vt:lpstr>Arial</vt:lpstr>
      <vt:lpstr>Calibri</vt:lpstr>
      <vt:lpstr>Gill Sans MT</vt:lpstr>
      <vt:lpstr>HG Mincho Light J</vt:lpstr>
      <vt:lpstr>StarSymbol</vt:lpstr>
      <vt:lpstr>Verdana</vt:lpstr>
      <vt:lpstr>Wingdings</vt:lpstr>
      <vt:lpstr>Wingdings 2</vt:lpstr>
      <vt:lpstr>Solstice</vt:lpstr>
      <vt:lpstr>« L’ombre des doutes. »</vt:lpstr>
      <vt:lpstr>Préambule</vt:lpstr>
      <vt:lpstr>L’invraisemblable hypothèse ..???  Napoléon fils du Gouverneur Général de la CORSE le Comte  rennais Louis  MARBEUF</vt:lpstr>
      <vt:lpstr>Présentation PowerPoint</vt:lpstr>
      <vt:lpstr>Et aussi</vt:lpstr>
      <vt:lpstr>Ou encore Ben WEIDER , Président du Souvenir Napoléonien International  et Le Colonel GUEGUEN</vt:lpstr>
      <vt:lpstr> Des articles dans les magazines et  la presse BRETONNE</vt:lpstr>
      <vt:lpstr>J’ai choisi le livre d’Edmond OUTIN  « Napoléon fils du Comte MARBEUF »  Comme  support à mon exposé. </vt:lpstr>
      <vt:lpstr>Avec des références sérieuses à de nombreux documents et archives historiques et familiales. </vt:lpstr>
      <vt:lpstr>Qui était le Comte MARBEUF  Gouverneur Général de la CORSE pendant 16 ans…????</vt:lpstr>
      <vt:lpstr>Présentation PowerPoint</vt:lpstr>
      <vt:lpstr>Présentation PowerPoint</vt:lpstr>
      <vt:lpstr>Hôtel MARBEUF à RENNES , où est né Louis MARBEUF  Gouverneur de la CORSE </vt:lpstr>
      <vt:lpstr>Présentation PowerPoint</vt:lpstr>
      <vt:lpstr>Présentation PowerPoint</vt:lpstr>
      <vt:lpstr> Bienfaiteur et protecteur de la famille BUONAPARTE Louis comte de MARBEUF « illustre  oublié  de l'Histoire » </vt:lpstr>
      <vt:lpstr>Présentation PowerPoint</vt:lpstr>
      <vt:lpstr>Présentation PowerPoint</vt:lpstr>
      <vt:lpstr>Présentation PowerPoint</vt:lpstr>
      <vt:lpstr>Présentation PowerPoint</vt:lpstr>
      <vt:lpstr>Présentation PowerPoint</vt:lpstr>
      <vt:lpstr>Présentation PowerPoint</vt:lpstr>
      <vt:lpstr>La République de GENES confie provisoirement  l’administration de la CORSE à la FRANCE</vt:lpstr>
      <vt:lpstr>Présentation PowerPoint</vt:lpstr>
      <vt:lpstr>Présentation PowerPoint</vt:lpstr>
      <vt:lpstr>Letizia et Carlo BUONAPARTE</vt:lpstr>
      <vt:lpstr>Les  13 enfants de Letizia  avec….???</vt:lpstr>
      <vt:lpstr>Les 8 survivants……</vt:lpstr>
      <vt:lpstr>Carlo BUONAPARTE père officiel de l’Empereur</vt:lpstr>
      <vt:lpstr>Le Comte MARBEUF...intime protecteur de Letizia</vt:lpstr>
      <vt:lpstr>Carlo BUONAPARTE  « le flambeur volage »</vt:lpstr>
      <vt:lpstr>Présentation PowerPoint</vt:lpstr>
      <vt:lpstr>MARBEUF « Bienfaiteur de  la famille BUONAPARTE. »</vt:lpstr>
      <vt:lpstr>Napoléone BUONAPARTE à l'Ecole de BRIENNE </vt:lpstr>
      <vt:lpstr>Napoléon et «  le portrait  d'un doute ».</vt:lpstr>
      <vt:lpstr>Confidences de retour d'Egypte avec MONGE</vt:lpstr>
      <vt:lpstr>BUONAPARTE à MONGE </vt:lpstr>
      <vt:lpstr> Au dessus de la porte d'entrée  de la Maison BUONAPARTE  où serait né Napoléon Il y avait une inscription  faites de  coquillages    « A MARBEUF NOTRE BIENFAITEUR »</vt:lpstr>
      <vt:lpstr>Letizia  est avec  Pasquale PAOLI à CORTE</vt:lpstr>
      <vt:lpstr>A partir du 21Mai 1769  et jusqu’au 15/06/1769...Letizia n’est  plus seule à CORTE….. MARBEUF y est aussi !</vt:lpstr>
      <vt:lpstr>De fin Octobre 1768 au 18 Juin 1769 on ne peut pas affirmer que Carlo et Letizia   se soient rencontrés pour concevoir un Napoléon qui serait né 9 mois plus tard le 15 Aout 1769</vt:lpstr>
      <vt:lpstr>La situation militaire en CORSE entre le 1 et le 5 Juin1769  Ne permets toujours pas  Carlo et Letizia,  séparés depuis fin octobre 1768 de se rencontrer  </vt:lpstr>
      <vt:lpstr>13 Juin 1769 Charles aurait assisté au départ de PAOLI à PORTOVECCHIO</vt:lpstr>
      <vt:lpstr>Ils ne s’étaient pas revus depuis 8 mois et demi </vt:lpstr>
      <vt:lpstr>15 Aout 1769  date supposée de la naissance de Napoléon</vt:lpstr>
      <vt:lpstr> Carlo attendra  2 ans pour déclarer  la naissance de Napoléon !</vt:lpstr>
      <vt:lpstr>26 Aout  1769 MARBEUF quitte la CORSE   pour un long congé..9 mois</vt:lpstr>
      <vt:lpstr>Ruines du Manoir de Penarvern  Propriété de Louis MARBEUF en BRETAGNE</vt:lpstr>
      <vt:lpstr>On a vu le berceau de Napoléon  au manoir de Penarvern !!</vt:lpstr>
      <vt:lpstr>L'ombre des doutes sur la présence  de Letizia à sainte SEVE près de MORLAIX</vt:lpstr>
      <vt:lpstr>« Il en reste des « traces ........................... dans la   mémoire populaire »</vt:lpstr>
      <vt:lpstr> Personne ne saura quand et comment MARBEUF  reviendra en CORSE Ni les sous marins ni les avions n’existaient à l’époque  pour rejoindre « l’Ile de Beauté »   A  partir du 7 Mai 1770 date officielle de la réapparition de MARBEUF en CORSE  à 1773    Le Général Gouverneur de la CORSE et Letizia  se voient moins   Mais il sera présent  en coulisse au Baptême de Napoléon  le 21 Juillet 1771 </vt:lpstr>
      <vt:lpstr>21 Juillet 1771 Baptême officiel de Napoléon 1° à AJACCIO</vt:lpstr>
      <vt:lpstr>Présentation PowerPoint</vt:lpstr>
      <vt:lpstr>Traduction en français de l'acte de naissance de Napoléon 1° </vt:lpstr>
      <vt:lpstr>Laurent GIUBEGA  le parrain de Napoléon1°</vt:lpstr>
      <vt:lpstr>Présentation PowerPoint</vt:lpstr>
      <vt:lpstr>Avant le 21 Juillet 1771 « Napoléone » un prénom inconnu  introuvable en CORSE et en Italie</vt:lpstr>
      <vt:lpstr>Aout 1771 tout AJACCIO jase .. MARBEUF passe du temps avec Letizia  Charles écrit au grand père maternel de Letizia</vt:lpstr>
      <vt:lpstr>4 Septembre 1779  Baptêmes de Luciano et Elisa BUONAPARTE</vt:lpstr>
      <vt:lpstr>Carlo BUONAPARTE quand il en parle ou écrit il dit « les enfants de Letizia »</vt:lpstr>
      <vt:lpstr>« Les enfants de MARBEUF et Letizia » ?  Un air de Famille   Napoléon  -  Luciano-  Elisa   -Luigi  -  Paolina</vt:lpstr>
      <vt:lpstr>Présentation PowerPoint</vt:lpstr>
      <vt:lpstr>MARBEUF grand père de Napoléon III</vt:lpstr>
      <vt:lpstr>  1781..1782..1783..Les années de vacances heureuses des enfants « BONAPARTE » à Cargèse au Château de MARBEUF à 48 km d’Ajaccio </vt:lpstr>
      <vt:lpstr> Napoléon en vacances dans le MORBIHAN.. !!!  Au Château de CALLAC</vt:lpstr>
      <vt:lpstr> Le château de Callac, imposante construction aux nombreuses et belles tours, est situé dans le Morbihan, près de Plumelec, à une vingtaine de kilomètres au nord-est de Vannes…  Napoléon et Georges CADOUDAL y auraient séjournés à 8 ans d’intervalle </vt:lpstr>
      <vt:lpstr>Remariage de MARBEUF</vt:lpstr>
      <vt:lpstr>Les enfants de MARBEUF  et  Catherine Antoinette Salinguerra de Gayardon de Fenoyl sa deuxième épouse</vt:lpstr>
      <vt:lpstr>Napoléon deviendra le protecteur et rendra  les bienfaits de MARBEUF à ses 2 enfants</vt:lpstr>
      <vt:lpstr>Laurent MARBEUF demi-Frère de Napoléon. ???</vt:lpstr>
      <vt:lpstr>Décès de MARBEUF le 20 Septembre 1786 à BASTIA</vt:lpstr>
      <vt:lpstr>Présentation PowerPoint</vt:lpstr>
      <vt:lpstr>Présentation PowerPoint</vt:lpstr>
      <vt:lpstr>Napoléon et le rennais  Louis MARBEUF Reste « l’Ombre des doutes.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c:title>
  <dc:creator>Yannig</dc:creator>
  <cp:lastModifiedBy>Yannick LESCOP</cp:lastModifiedBy>
  <cp:revision>460</cp:revision>
  <dcterms:created xsi:type="dcterms:W3CDTF">2015-02-22T08:41:36Z</dcterms:created>
  <dcterms:modified xsi:type="dcterms:W3CDTF">2026-04-29T15:50:04Z</dcterms:modified>
</cp:coreProperties>
</file>